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625" r:id="rId2"/>
    <p:sldId id="259" r:id="rId3"/>
    <p:sldId id="381" r:id="rId4"/>
    <p:sldId id="383" r:id="rId5"/>
    <p:sldId id="303" r:id="rId6"/>
    <p:sldId id="384" r:id="rId7"/>
    <p:sldId id="304" r:id="rId8"/>
    <p:sldId id="386" r:id="rId9"/>
    <p:sldId id="305" r:id="rId10"/>
    <p:sldId id="309" r:id="rId11"/>
    <p:sldId id="440" r:id="rId12"/>
    <p:sldId id="438" r:id="rId13"/>
    <p:sldId id="308" r:id="rId14"/>
    <p:sldId id="310" r:id="rId15"/>
    <p:sldId id="311" r:id="rId16"/>
    <p:sldId id="397" r:id="rId17"/>
    <p:sldId id="313" r:id="rId18"/>
    <p:sldId id="334" r:id="rId19"/>
    <p:sldId id="376" r:id="rId20"/>
    <p:sldId id="312" r:id="rId21"/>
    <p:sldId id="387" r:id="rId22"/>
    <p:sldId id="375" r:id="rId23"/>
    <p:sldId id="314" r:id="rId24"/>
    <p:sldId id="317" r:id="rId25"/>
    <p:sldId id="315" r:id="rId26"/>
    <p:sldId id="316" r:id="rId27"/>
    <p:sldId id="371" r:id="rId28"/>
    <p:sldId id="318" r:id="rId29"/>
    <p:sldId id="401" r:id="rId30"/>
    <p:sldId id="398" r:id="rId31"/>
    <p:sldId id="320" r:id="rId32"/>
    <p:sldId id="399" r:id="rId33"/>
    <p:sldId id="321" r:id="rId34"/>
    <p:sldId id="322" r:id="rId35"/>
    <p:sldId id="323" r:id="rId36"/>
    <p:sldId id="324" r:id="rId37"/>
    <p:sldId id="325" r:id="rId38"/>
    <p:sldId id="327" r:id="rId39"/>
    <p:sldId id="328" r:id="rId40"/>
    <p:sldId id="329" r:id="rId41"/>
    <p:sldId id="330" r:id="rId42"/>
    <p:sldId id="627" r:id="rId43"/>
    <p:sldId id="331" r:id="rId44"/>
    <p:sldId id="333" r:id="rId45"/>
    <p:sldId id="332" r:id="rId46"/>
    <p:sldId id="335" r:id="rId47"/>
    <p:sldId id="338" r:id="rId48"/>
    <p:sldId id="339" r:id="rId49"/>
    <p:sldId id="340" r:id="rId50"/>
    <p:sldId id="341" r:id="rId51"/>
    <p:sldId id="626" r:id="rId52"/>
    <p:sldId id="342" r:id="rId53"/>
    <p:sldId id="344" r:id="rId54"/>
    <p:sldId id="343" r:id="rId55"/>
    <p:sldId id="352" r:id="rId56"/>
    <p:sldId id="345" r:id="rId57"/>
    <p:sldId id="348" r:id="rId58"/>
    <p:sldId id="349" r:id="rId59"/>
    <p:sldId id="350" r:id="rId60"/>
    <p:sldId id="353" r:id="rId61"/>
    <p:sldId id="437" r:id="rId62"/>
    <p:sldId id="436" r:id="rId63"/>
    <p:sldId id="354" r:id="rId64"/>
    <p:sldId id="355" r:id="rId65"/>
    <p:sldId id="360" r:id="rId66"/>
    <p:sldId id="378" r:id="rId67"/>
    <p:sldId id="388" r:id="rId68"/>
    <p:sldId id="379" r:id="rId69"/>
    <p:sldId id="356" r:id="rId70"/>
    <p:sldId id="357" r:id="rId71"/>
    <p:sldId id="361" r:id="rId72"/>
    <p:sldId id="362" r:id="rId73"/>
    <p:sldId id="359" r:id="rId74"/>
    <p:sldId id="358" r:id="rId75"/>
    <p:sldId id="364" r:id="rId76"/>
    <p:sldId id="366" r:id="rId77"/>
    <p:sldId id="367" r:id="rId78"/>
    <p:sldId id="368" r:id="rId79"/>
    <p:sldId id="373" r:id="rId80"/>
    <p:sldId id="370" r:id="rId81"/>
    <p:sldId id="389" r:id="rId82"/>
    <p:sldId id="394" r:id="rId83"/>
    <p:sldId id="628" r:id="rId84"/>
    <p:sldId id="629" r:id="rId85"/>
    <p:sldId id="395" r:id="rId86"/>
    <p:sldId id="396" r:id="rId87"/>
    <p:sldId id="439" r:id="rId88"/>
    <p:sldId id="406" r:id="rId89"/>
    <p:sldId id="43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AD9F94-5AFA-4476-A753-5D3D6BFD4BDC}">
          <p14:sldIdLst>
            <p14:sldId id="625"/>
            <p14:sldId id="259"/>
          </p14:sldIdLst>
        </p14:section>
        <p14:section name="Fundamentals" id="{558B1631-D195-4B2E-B0B0-4C7148C4C402}">
          <p14:sldIdLst>
            <p14:sldId id="381"/>
            <p14:sldId id="383"/>
            <p14:sldId id="303"/>
            <p14:sldId id="384"/>
            <p14:sldId id="304"/>
            <p14:sldId id="386"/>
            <p14:sldId id="305"/>
            <p14:sldId id="309"/>
            <p14:sldId id="440"/>
            <p14:sldId id="438"/>
            <p14:sldId id="308"/>
            <p14:sldId id="310"/>
            <p14:sldId id="311"/>
          </p14:sldIdLst>
        </p14:section>
        <p14:section name="BiçimlendirmeTagları" id="{176F41A5-407F-4E3E-A477-4EF8EF2541CB}">
          <p14:sldIdLst>
            <p14:sldId id="397"/>
            <p14:sldId id="313"/>
            <p14:sldId id="334"/>
            <p14:sldId id="376"/>
            <p14:sldId id="312"/>
            <p14:sldId id="387"/>
            <p14:sldId id="375"/>
            <p14:sldId id="314"/>
            <p14:sldId id="317"/>
            <p14:sldId id="315"/>
            <p14:sldId id="316"/>
            <p14:sldId id="371"/>
            <p14:sldId id="318"/>
          </p14:sldIdLst>
        </p14:section>
        <p14:section name="ListelemeTAgları" id="{B5F6A1FB-ABD7-4184-8B2B-C4F41822AB2B}">
          <p14:sldIdLst>
            <p14:sldId id="401"/>
            <p14:sldId id="398"/>
            <p14:sldId id="320"/>
            <p14:sldId id="399"/>
            <p14:sldId id="321"/>
            <p14:sldId id="322"/>
            <p14:sldId id="323"/>
          </p14:sldIdLst>
        </p14:section>
        <p14:section name="BağlantıTagları" id="{A062F0B8-51B6-4673-BF5F-74478FEB1F9D}">
          <p14:sldIdLst>
            <p14:sldId id="324"/>
            <p14:sldId id="325"/>
            <p14:sldId id="327"/>
            <p14:sldId id="328"/>
            <p14:sldId id="329"/>
            <p14:sldId id="330"/>
            <p14:sldId id="627"/>
            <p14:sldId id="331"/>
          </p14:sldIdLst>
        </p14:section>
        <p14:section name="MediaTagları" id="{C15E97B1-9F45-41CA-A6DE-5944726467FE}">
          <p14:sldIdLst>
            <p14:sldId id="333"/>
            <p14:sldId id="332"/>
            <p14:sldId id="335"/>
            <p14:sldId id="338"/>
            <p14:sldId id="339"/>
            <p14:sldId id="340"/>
            <p14:sldId id="341"/>
            <p14:sldId id="626"/>
          </p14:sldIdLst>
        </p14:section>
        <p14:section name="Tablolar" id="{9E531517-03CD-4D33-8595-1D597553BC0C}">
          <p14:sldIdLst>
            <p14:sldId id="342"/>
            <p14:sldId id="344"/>
            <p14:sldId id="343"/>
            <p14:sldId id="352"/>
            <p14:sldId id="345"/>
            <p14:sldId id="348"/>
            <p14:sldId id="349"/>
          </p14:sldIdLst>
        </p14:section>
        <p14:section name="Formlar" id="{B5571EA7-90EF-404E-92D7-22D782005506}">
          <p14:sldIdLst>
            <p14:sldId id="350"/>
            <p14:sldId id="353"/>
            <p14:sldId id="437"/>
            <p14:sldId id="436"/>
            <p14:sldId id="354"/>
            <p14:sldId id="355"/>
            <p14:sldId id="360"/>
            <p14:sldId id="378"/>
            <p14:sldId id="388"/>
            <p14:sldId id="379"/>
            <p14:sldId id="356"/>
            <p14:sldId id="357"/>
            <p14:sldId id="361"/>
            <p14:sldId id="362"/>
            <p14:sldId id="359"/>
            <p14:sldId id="358"/>
          </p14:sldIdLst>
        </p14:section>
        <p14:section name="Semantik ve MEta taglar" id="{FB92A222-8C26-455D-82A3-A5BDF1264D05}">
          <p14:sldIdLst>
            <p14:sldId id="364"/>
            <p14:sldId id="366"/>
            <p14:sldId id="367"/>
            <p14:sldId id="368"/>
            <p14:sldId id="373"/>
            <p14:sldId id="370"/>
            <p14:sldId id="389"/>
            <p14:sldId id="394"/>
            <p14:sldId id="628"/>
            <p14:sldId id="629"/>
            <p14:sldId id="395"/>
            <p14:sldId id="396"/>
            <p14:sldId id="439"/>
            <p14:sldId id="406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1323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  <p15:guide id="4" pos="2479" userDrawn="1">
          <p15:clr>
            <a:srgbClr val="A4A3A4"/>
          </p15:clr>
        </p15:guide>
        <p15:guide id="5" pos="3613" userDrawn="1">
          <p15:clr>
            <a:srgbClr val="A4A3A4"/>
          </p15:clr>
        </p15:guide>
        <p15:guide id="6" pos="4747" userDrawn="1">
          <p15:clr>
            <a:srgbClr val="A4A3A4"/>
          </p15:clr>
        </p15:guide>
        <p15:guide id="7" pos="5881" userDrawn="1">
          <p15:clr>
            <a:srgbClr val="A4A3A4"/>
          </p15:clr>
        </p15:guide>
        <p15:guide id="8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D561"/>
    <a:srgbClr val="7030A0"/>
    <a:srgbClr val="ECECEC"/>
    <a:srgbClr val="E4E4E4"/>
    <a:srgbClr val="E1E1E1"/>
    <a:srgbClr val="D9D9D9"/>
    <a:srgbClr val="AFDC7E"/>
    <a:srgbClr val="E5F3D5"/>
    <a:srgbClr val="CAE8AA"/>
    <a:srgbClr val="BC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0299" autoAdjust="0"/>
  </p:normalViewPr>
  <p:slideViewPr>
    <p:cSldViewPr showGuides="1">
      <p:cViewPr varScale="1">
        <p:scale>
          <a:sx n="102" d="100"/>
          <a:sy n="102" d="100"/>
        </p:scale>
        <p:origin x="1050" y="78"/>
      </p:cViewPr>
      <p:guideLst>
        <p:guide orient="horz" pos="1706"/>
        <p:guide pos="1323"/>
        <p:guide orient="horz" pos="3521"/>
        <p:guide pos="2479"/>
        <p:guide pos="3613"/>
        <p:guide pos="4747"/>
        <p:guide pos="5881"/>
        <p:guide pos="70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D16D2-0685-4737-B37C-684E709534A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1A7CF-8E83-4255-94B4-CFC6D6129159}">
      <dgm:prSet phldrT="[Text]" custT="1"/>
      <dgm:spPr/>
      <dgm:t>
        <a:bodyPr/>
        <a:lstStyle/>
        <a:p>
          <a:r>
            <a:rPr lang="tr-TR" sz="2000" dirty="0"/>
            <a:t>Proje klasörü</a:t>
          </a:r>
          <a:endParaRPr lang="en-US" sz="2000" dirty="0"/>
        </a:p>
      </dgm:t>
    </dgm:pt>
    <dgm:pt modelId="{2DA9289E-0371-4FF1-95E6-6AD1E00921FD}" type="parTrans" cxnId="{D92C4776-802A-4EC7-9B97-4CC920221F58}">
      <dgm:prSet/>
      <dgm:spPr/>
      <dgm:t>
        <a:bodyPr/>
        <a:lstStyle/>
        <a:p>
          <a:endParaRPr lang="en-US" sz="2000"/>
        </a:p>
      </dgm:t>
    </dgm:pt>
    <dgm:pt modelId="{37321B35-B7B4-42E3-9A93-13BC6AFB3DDF}" type="sibTrans" cxnId="{D92C4776-802A-4EC7-9B97-4CC920221F58}">
      <dgm:prSet/>
      <dgm:spPr/>
      <dgm:t>
        <a:bodyPr/>
        <a:lstStyle/>
        <a:p>
          <a:endParaRPr lang="en-US" sz="2000"/>
        </a:p>
      </dgm:t>
    </dgm:pt>
    <dgm:pt modelId="{E7BD9DA4-CF50-4DA2-B2B0-7DEA31DAA3ED}">
      <dgm:prSet phldrT="[Text]" custT="1"/>
      <dgm:spPr/>
      <dgm:t>
        <a:bodyPr/>
        <a:lstStyle/>
        <a:p>
          <a:r>
            <a:rPr lang="tr-TR" sz="2000" dirty="0"/>
            <a:t>assets</a:t>
          </a:r>
          <a:endParaRPr lang="en-US" sz="2000" dirty="0"/>
        </a:p>
      </dgm:t>
    </dgm:pt>
    <dgm:pt modelId="{9752B918-215D-4020-AA6A-C8D270B46629}" type="parTrans" cxnId="{1C5BDA2A-C5F0-4FC9-8E05-10277E084007}">
      <dgm:prSet custT="1"/>
      <dgm:spPr/>
      <dgm:t>
        <a:bodyPr/>
        <a:lstStyle/>
        <a:p>
          <a:endParaRPr lang="en-US" sz="2000"/>
        </a:p>
      </dgm:t>
    </dgm:pt>
    <dgm:pt modelId="{D53B9AFE-AF95-4985-B90F-B64533191D60}" type="sibTrans" cxnId="{1C5BDA2A-C5F0-4FC9-8E05-10277E084007}">
      <dgm:prSet/>
      <dgm:spPr/>
      <dgm:t>
        <a:bodyPr/>
        <a:lstStyle/>
        <a:p>
          <a:endParaRPr lang="en-US" sz="2000"/>
        </a:p>
      </dgm:t>
    </dgm:pt>
    <dgm:pt modelId="{EC444A22-B184-4193-BB48-0C359CF9E191}">
      <dgm:prSet phldrT="[Text]" custT="1"/>
      <dgm:spPr/>
      <dgm:t>
        <a:bodyPr/>
        <a:lstStyle/>
        <a:p>
          <a:r>
            <a:rPr lang="tr-TR" sz="2000" dirty="0"/>
            <a:t>css</a:t>
          </a:r>
          <a:endParaRPr lang="en-US" sz="2000" dirty="0"/>
        </a:p>
      </dgm:t>
    </dgm:pt>
    <dgm:pt modelId="{B20CE61C-D9B1-4719-B79D-12C5AEA38FE9}" type="parTrans" cxnId="{72A10207-42B1-4F41-8602-17E95CA17BED}">
      <dgm:prSet custT="1"/>
      <dgm:spPr/>
      <dgm:t>
        <a:bodyPr/>
        <a:lstStyle/>
        <a:p>
          <a:endParaRPr lang="en-US" sz="2000"/>
        </a:p>
      </dgm:t>
    </dgm:pt>
    <dgm:pt modelId="{68B6E5AB-1E8C-4E69-BAFF-2CDC41ACE2D0}" type="sibTrans" cxnId="{72A10207-42B1-4F41-8602-17E95CA17BED}">
      <dgm:prSet/>
      <dgm:spPr/>
      <dgm:t>
        <a:bodyPr/>
        <a:lstStyle/>
        <a:p>
          <a:endParaRPr lang="en-US" sz="2000"/>
        </a:p>
      </dgm:t>
    </dgm:pt>
    <dgm:pt modelId="{474AE04A-4E92-42A6-92A0-88064691DE1D}">
      <dgm:prSet phldrT="[Text]" custT="1"/>
      <dgm:spPr/>
      <dgm:t>
        <a:bodyPr/>
        <a:lstStyle/>
        <a:p>
          <a:r>
            <a:rPr lang="tr-TR" sz="2000" dirty="0" err="1"/>
            <a:t>js</a:t>
          </a:r>
          <a:endParaRPr lang="en-US" sz="2000" dirty="0"/>
        </a:p>
      </dgm:t>
    </dgm:pt>
    <dgm:pt modelId="{7C83884F-138B-4905-914C-73E9D1F79929}" type="parTrans" cxnId="{00B181BD-C946-4434-B899-F423A1BCC036}">
      <dgm:prSet custT="1"/>
      <dgm:spPr/>
      <dgm:t>
        <a:bodyPr/>
        <a:lstStyle/>
        <a:p>
          <a:endParaRPr lang="en-US" sz="2000"/>
        </a:p>
      </dgm:t>
    </dgm:pt>
    <dgm:pt modelId="{5B0A8C46-7B58-4636-9DEF-EAD8432EC8C8}" type="sibTrans" cxnId="{00B181BD-C946-4434-B899-F423A1BCC036}">
      <dgm:prSet/>
      <dgm:spPr/>
      <dgm:t>
        <a:bodyPr/>
        <a:lstStyle/>
        <a:p>
          <a:endParaRPr lang="en-US" sz="2000"/>
        </a:p>
      </dgm:t>
    </dgm:pt>
    <dgm:pt modelId="{BE2C89D8-8F60-4504-B823-EB29A90C03C4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tr-TR" sz="2000" dirty="0">
              <a:solidFill>
                <a:schemeClr val="tx1"/>
              </a:solidFill>
            </a:rPr>
            <a:t>index.html</a:t>
          </a:r>
          <a:endParaRPr lang="en-US" sz="2000" dirty="0">
            <a:solidFill>
              <a:schemeClr val="tx1"/>
            </a:solidFill>
          </a:endParaRPr>
        </a:p>
      </dgm:t>
    </dgm:pt>
    <dgm:pt modelId="{F2AA8958-C0B1-4DEB-BB56-8DE46692BA83}" type="parTrans" cxnId="{40701D6D-60DC-42DD-BC87-D687D0527EEA}">
      <dgm:prSet custT="1"/>
      <dgm:spPr/>
      <dgm:t>
        <a:bodyPr/>
        <a:lstStyle/>
        <a:p>
          <a:endParaRPr lang="en-US" sz="2000"/>
        </a:p>
      </dgm:t>
    </dgm:pt>
    <dgm:pt modelId="{69D19BA3-F6E5-492B-8312-4CD1E35E6DF4}" type="sibTrans" cxnId="{40701D6D-60DC-42DD-BC87-D687D0527EEA}">
      <dgm:prSet/>
      <dgm:spPr/>
      <dgm:t>
        <a:bodyPr/>
        <a:lstStyle/>
        <a:p>
          <a:endParaRPr lang="en-US" sz="2000"/>
        </a:p>
      </dgm:t>
    </dgm:pt>
    <dgm:pt modelId="{9FAC334F-5A5F-408A-88B8-CF8C8F49ABA8}">
      <dgm:prSet phldrT="[Text]" custT="1"/>
      <dgm:spPr/>
      <dgm:t>
        <a:bodyPr/>
        <a:lstStyle/>
        <a:p>
          <a:r>
            <a:rPr lang="tr-TR" sz="2000" dirty="0"/>
            <a:t>img</a:t>
          </a:r>
          <a:endParaRPr lang="en-US" sz="2000" dirty="0"/>
        </a:p>
      </dgm:t>
    </dgm:pt>
    <dgm:pt modelId="{6A64A5B1-9D7F-4799-AD9D-EE6C9B632CC6}" type="parTrans" cxnId="{C344E4AE-B42E-437F-9F9D-B0430815C7D3}">
      <dgm:prSet custT="1"/>
      <dgm:spPr/>
      <dgm:t>
        <a:bodyPr/>
        <a:lstStyle/>
        <a:p>
          <a:endParaRPr lang="en-US" sz="2000"/>
        </a:p>
      </dgm:t>
    </dgm:pt>
    <dgm:pt modelId="{754EB095-3D47-4E7E-B2B6-9037C960DE10}" type="sibTrans" cxnId="{C344E4AE-B42E-437F-9F9D-B0430815C7D3}">
      <dgm:prSet/>
      <dgm:spPr/>
      <dgm:t>
        <a:bodyPr/>
        <a:lstStyle/>
        <a:p>
          <a:endParaRPr lang="en-US" sz="2000"/>
        </a:p>
      </dgm:t>
    </dgm:pt>
    <dgm:pt modelId="{DC6FA703-6907-4208-B2B3-F3683E3ECE21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tr-TR" sz="2000" dirty="0">
              <a:solidFill>
                <a:schemeClr val="tx1"/>
              </a:solidFill>
            </a:rPr>
            <a:t>about.html</a:t>
          </a:r>
          <a:endParaRPr lang="en-US" sz="2000" dirty="0">
            <a:solidFill>
              <a:schemeClr val="tx1"/>
            </a:solidFill>
          </a:endParaRPr>
        </a:p>
      </dgm:t>
    </dgm:pt>
    <dgm:pt modelId="{22590890-E593-4464-AAB9-6C58E7E098F4}" type="parTrans" cxnId="{7ADF3B44-5957-4458-A448-9E9B69FC5D47}">
      <dgm:prSet custT="1"/>
      <dgm:spPr/>
      <dgm:t>
        <a:bodyPr/>
        <a:lstStyle/>
        <a:p>
          <a:endParaRPr lang="en-US" sz="2000"/>
        </a:p>
      </dgm:t>
    </dgm:pt>
    <dgm:pt modelId="{068A548B-1629-4AFA-A082-2448FD7B4B5C}" type="sibTrans" cxnId="{7ADF3B44-5957-4458-A448-9E9B69FC5D47}">
      <dgm:prSet/>
      <dgm:spPr/>
      <dgm:t>
        <a:bodyPr/>
        <a:lstStyle/>
        <a:p>
          <a:endParaRPr lang="en-US" sz="2000"/>
        </a:p>
      </dgm:t>
    </dgm:pt>
    <dgm:pt modelId="{71FCA7D4-DA60-4CB0-9B8E-CBE53701C343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tr-TR" sz="2000" dirty="0">
              <a:solidFill>
                <a:schemeClr val="tx1"/>
              </a:solidFill>
            </a:rPr>
            <a:t>contact.html</a:t>
          </a:r>
          <a:endParaRPr lang="en-US" sz="2000" dirty="0">
            <a:solidFill>
              <a:schemeClr val="tx1"/>
            </a:solidFill>
          </a:endParaRPr>
        </a:p>
      </dgm:t>
    </dgm:pt>
    <dgm:pt modelId="{3DCE15FF-07C2-4A4B-98B8-F044FB9CEE5E}" type="parTrans" cxnId="{424009AB-F397-4B61-8BEE-D2CB309B0AB9}">
      <dgm:prSet custT="1"/>
      <dgm:spPr/>
      <dgm:t>
        <a:bodyPr/>
        <a:lstStyle/>
        <a:p>
          <a:endParaRPr lang="en-US" sz="2000"/>
        </a:p>
      </dgm:t>
    </dgm:pt>
    <dgm:pt modelId="{01B1D7E4-6D38-4C78-8F8E-EDCDE77930E2}" type="sibTrans" cxnId="{424009AB-F397-4B61-8BEE-D2CB309B0AB9}">
      <dgm:prSet/>
      <dgm:spPr/>
      <dgm:t>
        <a:bodyPr/>
        <a:lstStyle/>
        <a:p>
          <a:endParaRPr lang="en-US" sz="2000"/>
        </a:p>
      </dgm:t>
    </dgm:pt>
    <dgm:pt modelId="{9A1E8C02-9ED1-42CD-9BB7-6B78338AC6EB}">
      <dgm:prSet phldrT="[Text]" custT="1"/>
      <dgm:spPr/>
      <dgm:t>
        <a:bodyPr/>
        <a:lstStyle/>
        <a:p>
          <a:r>
            <a:rPr lang="tr-TR" sz="2000" dirty="0"/>
            <a:t>lib</a:t>
          </a:r>
          <a:endParaRPr lang="en-US" sz="2000" dirty="0"/>
        </a:p>
      </dgm:t>
    </dgm:pt>
    <dgm:pt modelId="{2DC2D039-9A23-457F-8C5B-6E7FFE8AC5A0}" type="parTrans" cxnId="{A869C824-08BB-4C1D-8403-B5AC5CAF3E8F}">
      <dgm:prSet custT="1"/>
      <dgm:spPr/>
      <dgm:t>
        <a:bodyPr/>
        <a:lstStyle/>
        <a:p>
          <a:endParaRPr lang="en-US" sz="2000"/>
        </a:p>
      </dgm:t>
    </dgm:pt>
    <dgm:pt modelId="{2BA04302-71D5-42BA-BCE2-EF8BA7FE6C96}" type="sibTrans" cxnId="{A869C824-08BB-4C1D-8403-B5AC5CAF3E8F}">
      <dgm:prSet/>
      <dgm:spPr/>
      <dgm:t>
        <a:bodyPr/>
        <a:lstStyle/>
        <a:p>
          <a:endParaRPr lang="en-US" sz="2000"/>
        </a:p>
      </dgm:t>
    </dgm:pt>
    <dgm:pt modelId="{8277A70F-C2C2-4155-843B-C6BA8606DFDE}" type="pres">
      <dgm:prSet presAssocID="{BCED16D2-0685-4737-B37C-684E709534A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45C50A-668B-454C-9FBB-0236CF80D691}" type="pres">
      <dgm:prSet presAssocID="{73F1A7CF-8E83-4255-94B4-CFC6D6129159}" presName="root1" presStyleCnt="0"/>
      <dgm:spPr/>
    </dgm:pt>
    <dgm:pt modelId="{566FD2EF-2269-4E9E-955C-EE68AC062B80}" type="pres">
      <dgm:prSet presAssocID="{73F1A7CF-8E83-4255-94B4-CFC6D6129159}" presName="LevelOneTextNode" presStyleLbl="node0" presStyleIdx="0" presStyleCnt="1">
        <dgm:presLayoutVars>
          <dgm:chPref val="3"/>
        </dgm:presLayoutVars>
      </dgm:prSet>
      <dgm:spPr/>
    </dgm:pt>
    <dgm:pt modelId="{AAB700E7-4074-44B2-A23C-483C11E84186}" type="pres">
      <dgm:prSet presAssocID="{73F1A7CF-8E83-4255-94B4-CFC6D6129159}" presName="level2hierChild" presStyleCnt="0"/>
      <dgm:spPr/>
    </dgm:pt>
    <dgm:pt modelId="{364703F3-F98C-47F7-AFF4-B1EC5AAF286B}" type="pres">
      <dgm:prSet presAssocID="{9752B918-215D-4020-AA6A-C8D270B46629}" presName="conn2-1" presStyleLbl="parChTrans1D2" presStyleIdx="0" presStyleCnt="4"/>
      <dgm:spPr/>
    </dgm:pt>
    <dgm:pt modelId="{9551A4A8-B380-424A-A271-31B79D72A0C6}" type="pres">
      <dgm:prSet presAssocID="{9752B918-215D-4020-AA6A-C8D270B46629}" presName="connTx" presStyleLbl="parChTrans1D2" presStyleIdx="0" presStyleCnt="4"/>
      <dgm:spPr/>
    </dgm:pt>
    <dgm:pt modelId="{7AE9F4FE-0E79-4206-881F-0052160329A5}" type="pres">
      <dgm:prSet presAssocID="{E7BD9DA4-CF50-4DA2-B2B0-7DEA31DAA3ED}" presName="root2" presStyleCnt="0"/>
      <dgm:spPr/>
    </dgm:pt>
    <dgm:pt modelId="{4ACB8291-3BB4-424B-B407-99106B380C22}" type="pres">
      <dgm:prSet presAssocID="{E7BD9DA4-CF50-4DA2-B2B0-7DEA31DAA3ED}" presName="LevelTwoTextNode" presStyleLbl="node2" presStyleIdx="0" presStyleCnt="4">
        <dgm:presLayoutVars>
          <dgm:chPref val="3"/>
        </dgm:presLayoutVars>
      </dgm:prSet>
      <dgm:spPr/>
    </dgm:pt>
    <dgm:pt modelId="{B7FB907D-5AB6-414F-B4BB-458784F0F835}" type="pres">
      <dgm:prSet presAssocID="{E7BD9DA4-CF50-4DA2-B2B0-7DEA31DAA3ED}" presName="level3hierChild" presStyleCnt="0"/>
      <dgm:spPr/>
    </dgm:pt>
    <dgm:pt modelId="{BDDD0045-0AFE-4746-B806-B825216C373C}" type="pres">
      <dgm:prSet presAssocID="{6A64A5B1-9D7F-4799-AD9D-EE6C9B632CC6}" presName="conn2-1" presStyleLbl="parChTrans1D3" presStyleIdx="0" presStyleCnt="4"/>
      <dgm:spPr/>
    </dgm:pt>
    <dgm:pt modelId="{F29D0115-8289-42A7-A620-827A6B788FFB}" type="pres">
      <dgm:prSet presAssocID="{6A64A5B1-9D7F-4799-AD9D-EE6C9B632CC6}" presName="connTx" presStyleLbl="parChTrans1D3" presStyleIdx="0" presStyleCnt="4"/>
      <dgm:spPr/>
    </dgm:pt>
    <dgm:pt modelId="{75CA866C-B662-4B02-B68D-839085FDA5CD}" type="pres">
      <dgm:prSet presAssocID="{9FAC334F-5A5F-408A-88B8-CF8C8F49ABA8}" presName="root2" presStyleCnt="0"/>
      <dgm:spPr/>
    </dgm:pt>
    <dgm:pt modelId="{AD60AC56-1706-4CF2-97C6-7D73E6052960}" type="pres">
      <dgm:prSet presAssocID="{9FAC334F-5A5F-408A-88B8-CF8C8F49ABA8}" presName="LevelTwoTextNode" presStyleLbl="node3" presStyleIdx="0" presStyleCnt="4">
        <dgm:presLayoutVars>
          <dgm:chPref val="3"/>
        </dgm:presLayoutVars>
      </dgm:prSet>
      <dgm:spPr/>
    </dgm:pt>
    <dgm:pt modelId="{DCF1471E-7618-49C9-86FA-3B6C696ABFD0}" type="pres">
      <dgm:prSet presAssocID="{9FAC334F-5A5F-408A-88B8-CF8C8F49ABA8}" presName="level3hierChild" presStyleCnt="0"/>
      <dgm:spPr/>
    </dgm:pt>
    <dgm:pt modelId="{EB77FA99-A68D-40CD-92C4-ECE7829C223E}" type="pres">
      <dgm:prSet presAssocID="{B20CE61C-D9B1-4719-B79D-12C5AEA38FE9}" presName="conn2-1" presStyleLbl="parChTrans1D3" presStyleIdx="1" presStyleCnt="4"/>
      <dgm:spPr/>
    </dgm:pt>
    <dgm:pt modelId="{0ADE6222-932A-401E-BFBE-C069F31D1242}" type="pres">
      <dgm:prSet presAssocID="{B20CE61C-D9B1-4719-B79D-12C5AEA38FE9}" presName="connTx" presStyleLbl="parChTrans1D3" presStyleIdx="1" presStyleCnt="4"/>
      <dgm:spPr/>
    </dgm:pt>
    <dgm:pt modelId="{C12BD112-93B9-4A8A-B03D-F13E00F7D54C}" type="pres">
      <dgm:prSet presAssocID="{EC444A22-B184-4193-BB48-0C359CF9E191}" presName="root2" presStyleCnt="0"/>
      <dgm:spPr/>
    </dgm:pt>
    <dgm:pt modelId="{1BA10598-48FA-4504-958B-52E406BE4BD2}" type="pres">
      <dgm:prSet presAssocID="{EC444A22-B184-4193-BB48-0C359CF9E191}" presName="LevelTwoTextNode" presStyleLbl="node3" presStyleIdx="1" presStyleCnt="4">
        <dgm:presLayoutVars>
          <dgm:chPref val="3"/>
        </dgm:presLayoutVars>
      </dgm:prSet>
      <dgm:spPr/>
    </dgm:pt>
    <dgm:pt modelId="{9B17DCD3-B026-4E91-9D6F-CC23F279EA63}" type="pres">
      <dgm:prSet presAssocID="{EC444A22-B184-4193-BB48-0C359CF9E191}" presName="level3hierChild" presStyleCnt="0"/>
      <dgm:spPr/>
    </dgm:pt>
    <dgm:pt modelId="{92D63751-7B53-424A-8430-23848E267D95}" type="pres">
      <dgm:prSet presAssocID="{7C83884F-138B-4905-914C-73E9D1F79929}" presName="conn2-1" presStyleLbl="parChTrans1D3" presStyleIdx="2" presStyleCnt="4"/>
      <dgm:spPr/>
    </dgm:pt>
    <dgm:pt modelId="{27E2E89C-7ABD-4516-9D49-8E0E7C66FC0E}" type="pres">
      <dgm:prSet presAssocID="{7C83884F-138B-4905-914C-73E9D1F79929}" presName="connTx" presStyleLbl="parChTrans1D3" presStyleIdx="2" presStyleCnt="4"/>
      <dgm:spPr/>
    </dgm:pt>
    <dgm:pt modelId="{1D50D256-4A2B-476F-9013-A4AD79E07F64}" type="pres">
      <dgm:prSet presAssocID="{474AE04A-4E92-42A6-92A0-88064691DE1D}" presName="root2" presStyleCnt="0"/>
      <dgm:spPr/>
    </dgm:pt>
    <dgm:pt modelId="{04E99E2F-A515-4770-A8D3-355DF8A9DD83}" type="pres">
      <dgm:prSet presAssocID="{474AE04A-4E92-42A6-92A0-88064691DE1D}" presName="LevelTwoTextNode" presStyleLbl="node3" presStyleIdx="2" presStyleCnt="4">
        <dgm:presLayoutVars>
          <dgm:chPref val="3"/>
        </dgm:presLayoutVars>
      </dgm:prSet>
      <dgm:spPr/>
    </dgm:pt>
    <dgm:pt modelId="{65452D88-ED20-4B2B-A993-04F1F6186831}" type="pres">
      <dgm:prSet presAssocID="{474AE04A-4E92-42A6-92A0-88064691DE1D}" presName="level3hierChild" presStyleCnt="0"/>
      <dgm:spPr/>
    </dgm:pt>
    <dgm:pt modelId="{B88B8C79-5A5C-45A9-92F0-ABF0FA4012D6}" type="pres">
      <dgm:prSet presAssocID="{2DC2D039-9A23-457F-8C5B-6E7FFE8AC5A0}" presName="conn2-1" presStyleLbl="parChTrans1D3" presStyleIdx="3" presStyleCnt="4"/>
      <dgm:spPr/>
    </dgm:pt>
    <dgm:pt modelId="{026CEDD3-ED49-4B71-BF6C-65E1DFA4AB70}" type="pres">
      <dgm:prSet presAssocID="{2DC2D039-9A23-457F-8C5B-6E7FFE8AC5A0}" presName="connTx" presStyleLbl="parChTrans1D3" presStyleIdx="3" presStyleCnt="4"/>
      <dgm:spPr/>
    </dgm:pt>
    <dgm:pt modelId="{3C7B9DEB-AE05-453D-B58D-5A54B759E905}" type="pres">
      <dgm:prSet presAssocID="{9A1E8C02-9ED1-42CD-9BB7-6B78338AC6EB}" presName="root2" presStyleCnt="0"/>
      <dgm:spPr/>
    </dgm:pt>
    <dgm:pt modelId="{B7A3D91A-E167-4D78-9D97-D8D606CD1F59}" type="pres">
      <dgm:prSet presAssocID="{9A1E8C02-9ED1-42CD-9BB7-6B78338AC6EB}" presName="LevelTwoTextNode" presStyleLbl="node3" presStyleIdx="3" presStyleCnt="4">
        <dgm:presLayoutVars>
          <dgm:chPref val="3"/>
        </dgm:presLayoutVars>
      </dgm:prSet>
      <dgm:spPr/>
    </dgm:pt>
    <dgm:pt modelId="{5EC492A6-CD95-43B6-ACE4-A43D83C078FF}" type="pres">
      <dgm:prSet presAssocID="{9A1E8C02-9ED1-42CD-9BB7-6B78338AC6EB}" presName="level3hierChild" presStyleCnt="0"/>
      <dgm:spPr/>
    </dgm:pt>
    <dgm:pt modelId="{D8FF82B4-7301-46FA-BF45-366B98C89DBE}" type="pres">
      <dgm:prSet presAssocID="{F2AA8958-C0B1-4DEB-BB56-8DE46692BA83}" presName="conn2-1" presStyleLbl="parChTrans1D2" presStyleIdx="1" presStyleCnt="4"/>
      <dgm:spPr/>
    </dgm:pt>
    <dgm:pt modelId="{56FA1AC6-E98A-4205-A312-9A26AC72CF09}" type="pres">
      <dgm:prSet presAssocID="{F2AA8958-C0B1-4DEB-BB56-8DE46692BA83}" presName="connTx" presStyleLbl="parChTrans1D2" presStyleIdx="1" presStyleCnt="4"/>
      <dgm:spPr/>
    </dgm:pt>
    <dgm:pt modelId="{B9B81179-0033-4E62-BD28-781FB1BB8CA0}" type="pres">
      <dgm:prSet presAssocID="{BE2C89D8-8F60-4504-B823-EB29A90C03C4}" presName="root2" presStyleCnt="0"/>
      <dgm:spPr/>
    </dgm:pt>
    <dgm:pt modelId="{6FA488EE-B365-404D-86E5-5F74A23F6F1A}" type="pres">
      <dgm:prSet presAssocID="{BE2C89D8-8F60-4504-B823-EB29A90C03C4}" presName="LevelTwoTextNode" presStyleLbl="node2" presStyleIdx="1" presStyleCnt="4">
        <dgm:presLayoutVars>
          <dgm:chPref val="3"/>
        </dgm:presLayoutVars>
      </dgm:prSet>
      <dgm:spPr/>
    </dgm:pt>
    <dgm:pt modelId="{274F4C48-A115-4941-A1B0-466B0F324349}" type="pres">
      <dgm:prSet presAssocID="{BE2C89D8-8F60-4504-B823-EB29A90C03C4}" presName="level3hierChild" presStyleCnt="0"/>
      <dgm:spPr/>
    </dgm:pt>
    <dgm:pt modelId="{4C8CCF75-B4D8-46B3-A169-6A55CF01F34B}" type="pres">
      <dgm:prSet presAssocID="{22590890-E593-4464-AAB9-6C58E7E098F4}" presName="conn2-1" presStyleLbl="parChTrans1D2" presStyleIdx="2" presStyleCnt="4"/>
      <dgm:spPr/>
    </dgm:pt>
    <dgm:pt modelId="{5E5AECF8-F729-4095-A843-3B8B8146B7BC}" type="pres">
      <dgm:prSet presAssocID="{22590890-E593-4464-AAB9-6C58E7E098F4}" presName="connTx" presStyleLbl="parChTrans1D2" presStyleIdx="2" presStyleCnt="4"/>
      <dgm:spPr/>
    </dgm:pt>
    <dgm:pt modelId="{3DDCECF1-CF2A-441C-BB70-D2988333B50C}" type="pres">
      <dgm:prSet presAssocID="{DC6FA703-6907-4208-B2B3-F3683E3ECE21}" presName="root2" presStyleCnt="0"/>
      <dgm:spPr/>
    </dgm:pt>
    <dgm:pt modelId="{4F0B7366-99A0-47E9-B6A9-4C64CE5A3FEE}" type="pres">
      <dgm:prSet presAssocID="{DC6FA703-6907-4208-B2B3-F3683E3ECE21}" presName="LevelTwoTextNode" presStyleLbl="node2" presStyleIdx="2" presStyleCnt="4">
        <dgm:presLayoutVars>
          <dgm:chPref val="3"/>
        </dgm:presLayoutVars>
      </dgm:prSet>
      <dgm:spPr/>
    </dgm:pt>
    <dgm:pt modelId="{2F14C83B-413A-42D2-B146-717733CB0261}" type="pres">
      <dgm:prSet presAssocID="{DC6FA703-6907-4208-B2B3-F3683E3ECE21}" presName="level3hierChild" presStyleCnt="0"/>
      <dgm:spPr/>
    </dgm:pt>
    <dgm:pt modelId="{95F6EDA4-A46D-4148-8144-762BE93B2F34}" type="pres">
      <dgm:prSet presAssocID="{3DCE15FF-07C2-4A4B-98B8-F044FB9CEE5E}" presName="conn2-1" presStyleLbl="parChTrans1D2" presStyleIdx="3" presStyleCnt="4"/>
      <dgm:spPr/>
    </dgm:pt>
    <dgm:pt modelId="{B6628B3B-A6E4-4042-AF6F-AB87D85EBDD6}" type="pres">
      <dgm:prSet presAssocID="{3DCE15FF-07C2-4A4B-98B8-F044FB9CEE5E}" presName="connTx" presStyleLbl="parChTrans1D2" presStyleIdx="3" presStyleCnt="4"/>
      <dgm:spPr/>
    </dgm:pt>
    <dgm:pt modelId="{A751B977-9BDF-4270-BA8B-22AD8AB58828}" type="pres">
      <dgm:prSet presAssocID="{71FCA7D4-DA60-4CB0-9B8E-CBE53701C343}" presName="root2" presStyleCnt="0"/>
      <dgm:spPr/>
    </dgm:pt>
    <dgm:pt modelId="{7407DD54-1458-4D7B-B819-868747C635C1}" type="pres">
      <dgm:prSet presAssocID="{71FCA7D4-DA60-4CB0-9B8E-CBE53701C343}" presName="LevelTwoTextNode" presStyleLbl="node2" presStyleIdx="3" presStyleCnt="4">
        <dgm:presLayoutVars>
          <dgm:chPref val="3"/>
        </dgm:presLayoutVars>
      </dgm:prSet>
      <dgm:spPr/>
    </dgm:pt>
    <dgm:pt modelId="{BDD109DA-F783-4ADA-A1F8-312B71C1460A}" type="pres">
      <dgm:prSet presAssocID="{71FCA7D4-DA60-4CB0-9B8E-CBE53701C343}" presName="level3hierChild" presStyleCnt="0"/>
      <dgm:spPr/>
    </dgm:pt>
  </dgm:ptLst>
  <dgm:cxnLst>
    <dgm:cxn modelId="{FBE4C901-5A3C-414C-8AA7-E85C4C75EAD9}" type="presOf" srcId="{9A1E8C02-9ED1-42CD-9BB7-6B78338AC6EB}" destId="{B7A3D91A-E167-4D78-9D97-D8D606CD1F59}" srcOrd="0" destOrd="0" presId="urn:microsoft.com/office/officeart/2008/layout/HorizontalMultiLevelHierarchy"/>
    <dgm:cxn modelId="{65CB6104-9B7C-410E-9575-971A187F1DC1}" type="presOf" srcId="{BE2C89D8-8F60-4504-B823-EB29A90C03C4}" destId="{6FA488EE-B365-404D-86E5-5F74A23F6F1A}" srcOrd="0" destOrd="0" presId="urn:microsoft.com/office/officeart/2008/layout/HorizontalMultiLevelHierarchy"/>
    <dgm:cxn modelId="{72A10207-42B1-4F41-8602-17E95CA17BED}" srcId="{E7BD9DA4-CF50-4DA2-B2B0-7DEA31DAA3ED}" destId="{EC444A22-B184-4193-BB48-0C359CF9E191}" srcOrd="1" destOrd="0" parTransId="{B20CE61C-D9B1-4719-B79D-12C5AEA38FE9}" sibTransId="{68B6E5AB-1E8C-4E69-BAFF-2CDC41ACE2D0}"/>
    <dgm:cxn modelId="{1E419F1C-BE62-40E7-A5AF-39C25981E8BF}" type="presOf" srcId="{F2AA8958-C0B1-4DEB-BB56-8DE46692BA83}" destId="{D8FF82B4-7301-46FA-BF45-366B98C89DBE}" srcOrd="0" destOrd="0" presId="urn:microsoft.com/office/officeart/2008/layout/HorizontalMultiLevelHierarchy"/>
    <dgm:cxn modelId="{A869C824-08BB-4C1D-8403-B5AC5CAF3E8F}" srcId="{E7BD9DA4-CF50-4DA2-B2B0-7DEA31DAA3ED}" destId="{9A1E8C02-9ED1-42CD-9BB7-6B78338AC6EB}" srcOrd="3" destOrd="0" parTransId="{2DC2D039-9A23-457F-8C5B-6E7FFE8AC5A0}" sibTransId="{2BA04302-71D5-42BA-BCE2-EF8BA7FE6C96}"/>
    <dgm:cxn modelId="{1C5BDA2A-C5F0-4FC9-8E05-10277E084007}" srcId="{73F1A7CF-8E83-4255-94B4-CFC6D6129159}" destId="{E7BD9DA4-CF50-4DA2-B2B0-7DEA31DAA3ED}" srcOrd="0" destOrd="0" parTransId="{9752B918-215D-4020-AA6A-C8D270B46629}" sibTransId="{D53B9AFE-AF95-4985-B90F-B64533191D60}"/>
    <dgm:cxn modelId="{AB168037-6C26-47FF-8782-679485B45701}" type="presOf" srcId="{3DCE15FF-07C2-4A4B-98B8-F044FB9CEE5E}" destId="{B6628B3B-A6E4-4042-AF6F-AB87D85EBDD6}" srcOrd="1" destOrd="0" presId="urn:microsoft.com/office/officeart/2008/layout/HorizontalMultiLevelHierarchy"/>
    <dgm:cxn modelId="{F12E7640-5D94-4EC2-8624-76093BB5B843}" type="presOf" srcId="{71FCA7D4-DA60-4CB0-9B8E-CBE53701C343}" destId="{7407DD54-1458-4D7B-B819-868747C635C1}" srcOrd="0" destOrd="0" presId="urn:microsoft.com/office/officeart/2008/layout/HorizontalMultiLevelHierarchy"/>
    <dgm:cxn modelId="{3B0BA75B-5C4C-4D84-B864-EF171C8695DE}" type="presOf" srcId="{F2AA8958-C0B1-4DEB-BB56-8DE46692BA83}" destId="{56FA1AC6-E98A-4205-A312-9A26AC72CF09}" srcOrd="1" destOrd="0" presId="urn:microsoft.com/office/officeart/2008/layout/HorizontalMultiLevelHierarchy"/>
    <dgm:cxn modelId="{4A8D895C-92ED-41E9-82A2-632ED96241CC}" type="presOf" srcId="{22590890-E593-4464-AAB9-6C58E7E098F4}" destId="{4C8CCF75-B4D8-46B3-A169-6A55CF01F34B}" srcOrd="0" destOrd="0" presId="urn:microsoft.com/office/officeart/2008/layout/HorizontalMultiLevelHierarchy"/>
    <dgm:cxn modelId="{7ADF3B44-5957-4458-A448-9E9B69FC5D47}" srcId="{73F1A7CF-8E83-4255-94B4-CFC6D6129159}" destId="{DC6FA703-6907-4208-B2B3-F3683E3ECE21}" srcOrd="2" destOrd="0" parTransId="{22590890-E593-4464-AAB9-6C58E7E098F4}" sibTransId="{068A548B-1629-4AFA-A082-2448FD7B4B5C}"/>
    <dgm:cxn modelId="{BF7C2C65-E6C5-4355-8B28-47AFFA265ABB}" type="presOf" srcId="{9752B918-215D-4020-AA6A-C8D270B46629}" destId="{364703F3-F98C-47F7-AFF4-B1EC5AAF286B}" srcOrd="0" destOrd="0" presId="urn:microsoft.com/office/officeart/2008/layout/HorizontalMultiLevelHierarchy"/>
    <dgm:cxn modelId="{D2828546-1CB7-4195-8270-6E841590C3AE}" type="presOf" srcId="{3DCE15FF-07C2-4A4B-98B8-F044FB9CEE5E}" destId="{95F6EDA4-A46D-4148-8144-762BE93B2F34}" srcOrd="0" destOrd="0" presId="urn:microsoft.com/office/officeart/2008/layout/HorizontalMultiLevelHierarchy"/>
    <dgm:cxn modelId="{40701D6D-60DC-42DD-BC87-D687D0527EEA}" srcId="{73F1A7CF-8E83-4255-94B4-CFC6D6129159}" destId="{BE2C89D8-8F60-4504-B823-EB29A90C03C4}" srcOrd="1" destOrd="0" parTransId="{F2AA8958-C0B1-4DEB-BB56-8DE46692BA83}" sibTransId="{69D19BA3-F6E5-492B-8312-4CD1E35E6DF4}"/>
    <dgm:cxn modelId="{BDC52053-B8F1-40A1-AEAD-4D28D25375F7}" type="presOf" srcId="{B20CE61C-D9B1-4719-B79D-12C5AEA38FE9}" destId="{EB77FA99-A68D-40CD-92C4-ECE7829C223E}" srcOrd="0" destOrd="0" presId="urn:microsoft.com/office/officeart/2008/layout/HorizontalMultiLevelHierarchy"/>
    <dgm:cxn modelId="{D92C4776-802A-4EC7-9B97-4CC920221F58}" srcId="{BCED16D2-0685-4737-B37C-684E709534A7}" destId="{73F1A7CF-8E83-4255-94B4-CFC6D6129159}" srcOrd="0" destOrd="0" parTransId="{2DA9289E-0371-4FF1-95E6-6AD1E00921FD}" sibTransId="{37321B35-B7B4-42E3-9A93-13BC6AFB3DDF}"/>
    <dgm:cxn modelId="{AA980B81-CEF3-4F10-A720-2AA3BCF4EBA6}" type="presOf" srcId="{6A64A5B1-9D7F-4799-AD9D-EE6C9B632CC6}" destId="{F29D0115-8289-42A7-A620-827A6B788FFB}" srcOrd="1" destOrd="0" presId="urn:microsoft.com/office/officeart/2008/layout/HorizontalMultiLevelHierarchy"/>
    <dgm:cxn modelId="{EFBDA1A5-5866-45A1-B577-B9772949A320}" type="presOf" srcId="{73F1A7CF-8E83-4255-94B4-CFC6D6129159}" destId="{566FD2EF-2269-4E9E-955C-EE68AC062B80}" srcOrd="0" destOrd="0" presId="urn:microsoft.com/office/officeart/2008/layout/HorizontalMultiLevelHierarchy"/>
    <dgm:cxn modelId="{C554FBA9-8639-47C6-8233-892407D1E408}" type="presOf" srcId="{22590890-E593-4464-AAB9-6C58E7E098F4}" destId="{5E5AECF8-F729-4095-A843-3B8B8146B7BC}" srcOrd="1" destOrd="0" presId="urn:microsoft.com/office/officeart/2008/layout/HorizontalMultiLevelHierarchy"/>
    <dgm:cxn modelId="{424009AB-F397-4B61-8BEE-D2CB309B0AB9}" srcId="{73F1A7CF-8E83-4255-94B4-CFC6D6129159}" destId="{71FCA7D4-DA60-4CB0-9B8E-CBE53701C343}" srcOrd="3" destOrd="0" parTransId="{3DCE15FF-07C2-4A4B-98B8-F044FB9CEE5E}" sibTransId="{01B1D7E4-6D38-4C78-8F8E-EDCDE77930E2}"/>
    <dgm:cxn modelId="{C344E4AE-B42E-437F-9F9D-B0430815C7D3}" srcId="{E7BD9DA4-CF50-4DA2-B2B0-7DEA31DAA3ED}" destId="{9FAC334F-5A5F-408A-88B8-CF8C8F49ABA8}" srcOrd="0" destOrd="0" parTransId="{6A64A5B1-9D7F-4799-AD9D-EE6C9B632CC6}" sibTransId="{754EB095-3D47-4E7E-B2B6-9037C960DE10}"/>
    <dgm:cxn modelId="{02E603B0-942D-4AF0-91DA-714E50DA2596}" type="presOf" srcId="{E7BD9DA4-CF50-4DA2-B2B0-7DEA31DAA3ED}" destId="{4ACB8291-3BB4-424B-B407-99106B380C22}" srcOrd="0" destOrd="0" presId="urn:microsoft.com/office/officeart/2008/layout/HorizontalMultiLevelHierarchy"/>
    <dgm:cxn modelId="{0583DDB4-74EB-46FB-B54C-7F4EA1F6691B}" type="presOf" srcId="{9752B918-215D-4020-AA6A-C8D270B46629}" destId="{9551A4A8-B380-424A-A271-31B79D72A0C6}" srcOrd="1" destOrd="0" presId="urn:microsoft.com/office/officeart/2008/layout/HorizontalMultiLevelHierarchy"/>
    <dgm:cxn modelId="{3CF74EB5-1D60-45D6-A8EB-E07338528C68}" type="presOf" srcId="{7C83884F-138B-4905-914C-73E9D1F79929}" destId="{92D63751-7B53-424A-8430-23848E267D95}" srcOrd="0" destOrd="0" presId="urn:microsoft.com/office/officeart/2008/layout/HorizontalMultiLevelHierarchy"/>
    <dgm:cxn modelId="{C915A1B6-A891-45A0-A878-E3D264887920}" type="presOf" srcId="{2DC2D039-9A23-457F-8C5B-6E7FFE8AC5A0}" destId="{026CEDD3-ED49-4B71-BF6C-65E1DFA4AB70}" srcOrd="1" destOrd="0" presId="urn:microsoft.com/office/officeart/2008/layout/HorizontalMultiLevelHierarchy"/>
    <dgm:cxn modelId="{00B181BD-C946-4434-B899-F423A1BCC036}" srcId="{E7BD9DA4-CF50-4DA2-B2B0-7DEA31DAA3ED}" destId="{474AE04A-4E92-42A6-92A0-88064691DE1D}" srcOrd="2" destOrd="0" parTransId="{7C83884F-138B-4905-914C-73E9D1F79929}" sibTransId="{5B0A8C46-7B58-4636-9DEF-EAD8432EC8C8}"/>
    <dgm:cxn modelId="{2551D9CC-8579-4FE5-B1A2-508BE3B4B003}" type="presOf" srcId="{7C83884F-138B-4905-914C-73E9D1F79929}" destId="{27E2E89C-7ABD-4516-9D49-8E0E7C66FC0E}" srcOrd="1" destOrd="0" presId="urn:microsoft.com/office/officeart/2008/layout/HorizontalMultiLevelHierarchy"/>
    <dgm:cxn modelId="{2E4730D3-A3A5-4166-9349-F939F81CCE77}" type="presOf" srcId="{474AE04A-4E92-42A6-92A0-88064691DE1D}" destId="{04E99E2F-A515-4770-A8D3-355DF8A9DD83}" srcOrd="0" destOrd="0" presId="urn:microsoft.com/office/officeart/2008/layout/HorizontalMultiLevelHierarchy"/>
    <dgm:cxn modelId="{16E2F6DE-B291-4E40-B483-F57443BAEA51}" type="presOf" srcId="{2DC2D039-9A23-457F-8C5B-6E7FFE8AC5A0}" destId="{B88B8C79-5A5C-45A9-92F0-ABF0FA4012D6}" srcOrd="0" destOrd="0" presId="urn:microsoft.com/office/officeart/2008/layout/HorizontalMultiLevelHierarchy"/>
    <dgm:cxn modelId="{2020DFDF-0FCF-4F94-AC01-6B01F30F4A63}" type="presOf" srcId="{BCED16D2-0685-4737-B37C-684E709534A7}" destId="{8277A70F-C2C2-4155-843B-C6BA8606DFDE}" srcOrd="0" destOrd="0" presId="urn:microsoft.com/office/officeart/2008/layout/HorizontalMultiLevelHierarchy"/>
    <dgm:cxn modelId="{A133A4E0-E111-4A9C-AA5E-CDB613E06322}" type="presOf" srcId="{6A64A5B1-9D7F-4799-AD9D-EE6C9B632CC6}" destId="{BDDD0045-0AFE-4746-B806-B825216C373C}" srcOrd="0" destOrd="0" presId="urn:microsoft.com/office/officeart/2008/layout/HorizontalMultiLevelHierarchy"/>
    <dgm:cxn modelId="{65F074E3-A6BF-42E7-B798-3D4D1FFAC7C2}" type="presOf" srcId="{B20CE61C-D9B1-4719-B79D-12C5AEA38FE9}" destId="{0ADE6222-932A-401E-BFBE-C069F31D1242}" srcOrd="1" destOrd="0" presId="urn:microsoft.com/office/officeart/2008/layout/HorizontalMultiLevelHierarchy"/>
    <dgm:cxn modelId="{275F6BE5-9E44-44B3-99E3-6A53D173B024}" type="presOf" srcId="{EC444A22-B184-4193-BB48-0C359CF9E191}" destId="{1BA10598-48FA-4504-958B-52E406BE4BD2}" srcOrd="0" destOrd="0" presId="urn:microsoft.com/office/officeart/2008/layout/HorizontalMultiLevelHierarchy"/>
    <dgm:cxn modelId="{FA59EAEC-2D46-4F13-B10B-EE10693BACCE}" type="presOf" srcId="{9FAC334F-5A5F-408A-88B8-CF8C8F49ABA8}" destId="{AD60AC56-1706-4CF2-97C6-7D73E6052960}" srcOrd="0" destOrd="0" presId="urn:microsoft.com/office/officeart/2008/layout/HorizontalMultiLevelHierarchy"/>
    <dgm:cxn modelId="{68C9B5F1-C01E-4706-99D8-CB1D5E5F8A80}" type="presOf" srcId="{DC6FA703-6907-4208-B2B3-F3683E3ECE21}" destId="{4F0B7366-99A0-47E9-B6A9-4C64CE5A3FEE}" srcOrd="0" destOrd="0" presId="urn:microsoft.com/office/officeart/2008/layout/HorizontalMultiLevelHierarchy"/>
    <dgm:cxn modelId="{6ED3E6A2-60BF-49EA-8EA0-25509CAB6608}" type="presParOf" srcId="{8277A70F-C2C2-4155-843B-C6BA8606DFDE}" destId="{5D45C50A-668B-454C-9FBB-0236CF80D691}" srcOrd="0" destOrd="0" presId="urn:microsoft.com/office/officeart/2008/layout/HorizontalMultiLevelHierarchy"/>
    <dgm:cxn modelId="{5A992249-D881-4B90-82C8-51E6F52D0FA2}" type="presParOf" srcId="{5D45C50A-668B-454C-9FBB-0236CF80D691}" destId="{566FD2EF-2269-4E9E-955C-EE68AC062B80}" srcOrd="0" destOrd="0" presId="urn:microsoft.com/office/officeart/2008/layout/HorizontalMultiLevelHierarchy"/>
    <dgm:cxn modelId="{6554C02B-8E84-4468-B348-ADE0E407A20A}" type="presParOf" srcId="{5D45C50A-668B-454C-9FBB-0236CF80D691}" destId="{AAB700E7-4074-44B2-A23C-483C11E84186}" srcOrd="1" destOrd="0" presId="urn:microsoft.com/office/officeart/2008/layout/HorizontalMultiLevelHierarchy"/>
    <dgm:cxn modelId="{F7880106-4CD0-42BA-B235-4E0D7463306F}" type="presParOf" srcId="{AAB700E7-4074-44B2-A23C-483C11E84186}" destId="{364703F3-F98C-47F7-AFF4-B1EC5AAF286B}" srcOrd="0" destOrd="0" presId="urn:microsoft.com/office/officeart/2008/layout/HorizontalMultiLevelHierarchy"/>
    <dgm:cxn modelId="{C5940B52-DD8A-40FD-A652-7E7CD30F3C25}" type="presParOf" srcId="{364703F3-F98C-47F7-AFF4-B1EC5AAF286B}" destId="{9551A4A8-B380-424A-A271-31B79D72A0C6}" srcOrd="0" destOrd="0" presId="urn:microsoft.com/office/officeart/2008/layout/HorizontalMultiLevelHierarchy"/>
    <dgm:cxn modelId="{1A4AAFC6-7706-4D9E-9F23-ADFF08473BF1}" type="presParOf" srcId="{AAB700E7-4074-44B2-A23C-483C11E84186}" destId="{7AE9F4FE-0E79-4206-881F-0052160329A5}" srcOrd="1" destOrd="0" presId="urn:microsoft.com/office/officeart/2008/layout/HorizontalMultiLevelHierarchy"/>
    <dgm:cxn modelId="{A75DD476-ABE9-475B-A6D6-E96394F5D710}" type="presParOf" srcId="{7AE9F4FE-0E79-4206-881F-0052160329A5}" destId="{4ACB8291-3BB4-424B-B407-99106B380C22}" srcOrd="0" destOrd="0" presId="urn:microsoft.com/office/officeart/2008/layout/HorizontalMultiLevelHierarchy"/>
    <dgm:cxn modelId="{9429DC95-5A23-4239-B1B9-21058F467923}" type="presParOf" srcId="{7AE9F4FE-0E79-4206-881F-0052160329A5}" destId="{B7FB907D-5AB6-414F-B4BB-458784F0F835}" srcOrd="1" destOrd="0" presId="urn:microsoft.com/office/officeart/2008/layout/HorizontalMultiLevelHierarchy"/>
    <dgm:cxn modelId="{852FCF43-6F90-4DE7-A12A-A6A421ED1B84}" type="presParOf" srcId="{B7FB907D-5AB6-414F-B4BB-458784F0F835}" destId="{BDDD0045-0AFE-4746-B806-B825216C373C}" srcOrd="0" destOrd="0" presId="urn:microsoft.com/office/officeart/2008/layout/HorizontalMultiLevelHierarchy"/>
    <dgm:cxn modelId="{55C41435-F24D-4116-85A7-2B14E6F935C3}" type="presParOf" srcId="{BDDD0045-0AFE-4746-B806-B825216C373C}" destId="{F29D0115-8289-42A7-A620-827A6B788FFB}" srcOrd="0" destOrd="0" presId="urn:microsoft.com/office/officeart/2008/layout/HorizontalMultiLevelHierarchy"/>
    <dgm:cxn modelId="{DB91AD66-8B61-44D5-96A8-B04E348DEF69}" type="presParOf" srcId="{B7FB907D-5AB6-414F-B4BB-458784F0F835}" destId="{75CA866C-B662-4B02-B68D-839085FDA5CD}" srcOrd="1" destOrd="0" presId="urn:microsoft.com/office/officeart/2008/layout/HorizontalMultiLevelHierarchy"/>
    <dgm:cxn modelId="{77D53C6D-7658-4D1A-8131-19C8E9971960}" type="presParOf" srcId="{75CA866C-B662-4B02-B68D-839085FDA5CD}" destId="{AD60AC56-1706-4CF2-97C6-7D73E6052960}" srcOrd="0" destOrd="0" presId="urn:microsoft.com/office/officeart/2008/layout/HorizontalMultiLevelHierarchy"/>
    <dgm:cxn modelId="{09D24982-1E43-4C5D-9ADD-8A83A171980B}" type="presParOf" srcId="{75CA866C-B662-4B02-B68D-839085FDA5CD}" destId="{DCF1471E-7618-49C9-86FA-3B6C696ABFD0}" srcOrd="1" destOrd="0" presId="urn:microsoft.com/office/officeart/2008/layout/HorizontalMultiLevelHierarchy"/>
    <dgm:cxn modelId="{606D2337-DEDB-48CB-90E5-6598AC85DAE7}" type="presParOf" srcId="{B7FB907D-5AB6-414F-B4BB-458784F0F835}" destId="{EB77FA99-A68D-40CD-92C4-ECE7829C223E}" srcOrd="2" destOrd="0" presId="urn:microsoft.com/office/officeart/2008/layout/HorizontalMultiLevelHierarchy"/>
    <dgm:cxn modelId="{117C610B-6CB0-498E-B6AC-8DB51DC7618E}" type="presParOf" srcId="{EB77FA99-A68D-40CD-92C4-ECE7829C223E}" destId="{0ADE6222-932A-401E-BFBE-C069F31D1242}" srcOrd="0" destOrd="0" presId="urn:microsoft.com/office/officeart/2008/layout/HorizontalMultiLevelHierarchy"/>
    <dgm:cxn modelId="{F845C286-504F-4F23-9196-E9ACFE737A5A}" type="presParOf" srcId="{B7FB907D-5AB6-414F-B4BB-458784F0F835}" destId="{C12BD112-93B9-4A8A-B03D-F13E00F7D54C}" srcOrd="3" destOrd="0" presId="urn:microsoft.com/office/officeart/2008/layout/HorizontalMultiLevelHierarchy"/>
    <dgm:cxn modelId="{4EB2CABF-AB05-40C8-BD80-B2EEA8D53555}" type="presParOf" srcId="{C12BD112-93B9-4A8A-B03D-F13E00F7D54C}" destId="{1BA10598-48FA-4504-958B-52E406BE4BD2}" srcOrd="0" destOrd="0" presId="urn:microsoft.com/office/officeart/2008/layout/HorizontalMultiLevelHierarchy"/>
    <dgm:cxn modelId="{8707FB43-1BEC-432B-B038-F74DFD93755C}" type="presParOf" srcId="{C12BD112-93B9-4A8A-B03D-F13E00F7D54C}" destId="{9B17DCD3-B026-4E91-9D6F-CC23F279EA63}" srcOrd="1" destOrd="0" presId="urn:microsoft.com/office/officeart/2008/layout/HorizontalMultiLevelHierarchy"/>
    <dgm:cxn modelId="{1F3141D1-B5F9-41A1-A0D1-1B4E0B7DFB78}" type="presParOf" srcId="{B7FB907D-5AB6-414F-B4BB-458784F0F835}" destId="{92D63751-7B53-424A-8430-23848E267D95}" srcOrd="4" destOrd="0" presId="urn:microsoft.com/office/officeart/2008/layout/HorizontalMultiLevelHierarchy"/>
    <dgm:cxn modelId="{AFFB9007-62C1-4754-85E4-01ACECFC8B8C}" type="presParOf" srcId="{92D63751-7B53-424A-8430-23848E267D95}" destId="{27E2E89C-7ABD-4516-9D49-8E0E7C66FC0E}" srcOrd="0" destOrd="0" presId="urn:microsoft.com/office/officeart/2008/layout/HorizontalMultiLevelHierarchy"/>
    <dgm:cxn modelId="{AA2A22A9-B0F8-4500-87F3-74479D33E96A}" type="presParOf" srcId="{B7FB907D-5AB6-414F-B4BB-458784F0F835}" destId="{1D50D256-4A2B-476F-9013-A4AD79E07F64}" srcOrd="5" destOrd="0" presId="urn:microsoft.com/office/officeart/2008/layout/HorizontalMultiLevelHierarchy"/>
    <dgm:cxn modelId="{6C284B43-9858-4549-B3BA-B7315364420B}" type="presParOf" srcId="{1D50D256-4A2B-476F-9013-A4AD79E07F64}" destId="{04E99E2F-A515-4770-A8D3-355DF8A9DD83}" srcOrd="0" destOrd="0" presId="urn:microsoft.com/office/officeart/2008/layout/HorizontalMultiLevelHierarchy"/>
    <dgm:cxn modelId="{95ADC911-A5D2-4A6E-9ADA-3934E2E4C847}" type="presParOf" srcId="{1D50D256-4A2B-476F-9013-A4AD79E07F64}" destId="{65452D88-ED20-4B2B-A993-04F1F6186831}" srcOrd="1" destOrd="0" presId="urn:microsoft.com/office/officeart/2008/layout/HorizontalMultiLevelHierarchy"/>
    <dgm:cxn modelId="{0C72FF29-52F2-4F6C-B2F7-DAC52B1A47AE}" type="presParOf" srcId="{B7FB907D-5AB6-414F-B4BB-458784F0F835}" destId="{B88B8C79-5A5C-45A9-92F0-ABF0FA4012D6}" srcOrd="6" destOrd="0" presId="urn:microsoft.com/office/officeart/2008/layout/HorizontalMultiLevelHierarchy"/>
    <dgm:cxn modelId="{031F6597-D5BE-4E0D-B45D-49A75BE120C1}" type="presParOf" srcId="{B88B8C79-5A5C-45A9-92F0-ABF0FA4012D6}" destId="{026CEDD3-ED49-4B71-BF6C-65E1DFA4AB70}" srcOrd="0" destOrd="0" presId="urn:microsoft.com/office/officeart/2008/layout/HorizontalMultiLevelHierarchy"/>
    <dgm:cxn modelId="{1BFD07EE-15F3-4B9F-AA4A-44775656DD0C}" type="presParOf" srcId="{B7FB907D-5AB6-414F-B4BB-458784F0F835}" destId="{3C7B9DEB-AE05-453D-B58D-5A54B759E905}" srcOrd="7" destOrd="0" presId="urn:microsoft.com/office/officeart/2008/layout/HorizontalMultiLevelHierarchy"/>
    <dgm:cxn modelId="{89C25A5B-B29D-4325-AF1B-86DB1AD52A4D}" type="presParOf" srcId="{3C7B9DEB-AE05-453D-B58D-5A54B759E905}" destId="{B7A3D91A-E167-4D78-9D97-D8D606CD1F59}" srcOrd="0" destOrd="0" presId="urn:microsoft.com/office/officeart/2008/layout/HorizontalMultiLevelHierarchy"/>
    <dgm:cxn modelId="{1A5B078E-D2EA-4268-A448-B60898CABD83}" type="presParOf" srcId="{3C7B9DEB-AE05-453D-B58D-5A54B759E905}" destId="{5EC492A6-CD95-43B6-ACE4-A43D83C078FF}" srcOrd="1" destOrd="0" presId="urn:microsoft.com/office/officeart/2008/layout/HorizontalMultiLevelHierarchy"/>
    <dgm:cxn modelId="{C5BE7CF8-CD55-45C2-BA5E-B9DC8C2EDC58}" type="presParOf" srcId="{AAB700E7-4074-44B2-A23C-483C11E84186}" destId="{D8FF82B4-7301-46FA-BF45-366B98C89DBE}" srcOrd="2" destOrd="0" presId="urn:microsoft.com/office/officeart/2008/layout/HorizontalMultiLevelHierarchy"/>
    <dgm:cxn modelId="{BBDAB8CE-221A-468A-84E3-07CE91D994FC}" type="presParOf" srcId="{D8FF82B4-7301-46FA-BF45-366B98C89DBE}" destId="{56FA1AC6-E98A-4205-A312-9A26AC72CF09}" srcOrd="0" destOrd="0" presId="urn:microsoft.com/office/officeart/2008/layout/HorizontalMultiLevelHierarchy"/>
    <dgm:cxn modelId="{0CC5B8BE-B568-4EEA-9E5F-FDAD87787F80}" type="presParOf" srcId="{AAB700E7-4074-44B2-A23C-483C11E84186}" destId="{B9B81179-0033-4E62-BD28-781FB1BB8CA0}" srcOrd="3" destOrd="0" presId="urn:microsoft.com/office/officeart/2008/layout/HorizontalMultiLevelHierarchy"/>
    <dgm:cxn modelId="{7D1629F4-D8C1-4E5E-86FD-026562B66762}" type="presParOf" srcId="{B9B81179-0033-4E62-BD28-781FB1BB8CA0}" destId="{6FA488EE-B365-404D-86E5-5F74A23F6F1A}" srcOrd="0" destOrd="0" presId="urn:microsoft.com/office/officeart/2008/layout/HorizontalMultiLevelHierarchy"/>
    <dgm:cxn modelId="{1F6C8F5E-2096-4210-9CB6-DA705DF2C482}" type="presParOf" srcId="{B9B81179-0033-4E62-BD28-781FB1BB8CA0}" destId="{274F4C48-A115-4941-A1B0-466B0F324349}" srcOrd="1" destOrd="0" presId="urn:microsoft.com/office/officeart/2008/layout/HorizontalMultiLevelHierarchy"/>
    <dgm:cxn modelId="{3C292E38-AA87-46BE-832C-7CF504CC12A2}" type="presParOf" srcId="{AAB700E7-4074-44B2-A23C-483C11E84186}" destId="{4C8CCF75-B4D8-46B3-A169-6A55CF01F34B}" srcOrd="4" destOrd="0" presId="urn:microsoft.com/office/officeart/2008/layout/HorizontalMultiLevelHierarchy"/>
    <dgm:cxn modelId="{E0132B2E-721D-407D-A1B8-43E6E85B7AE6}" type="presParOf" srcId="{4C8CCF75-B4D8-46B3-A169-6A55CF01F34B}" destId="{5E5AECF8-F729-4095-A843-3B8B8146B7BC}" srcOrd="0" destOrd="0" presId="urn:microsoft.com/office/officeart/2008/layout/HorizontalMultiLevelHierarchy"/>
    <dgm:cxn modelId="{2CB979E6-E3DB-41A7-8801-550372323C9F}" type="presParOf" srcId="{AAB700E7-4074-44B2-A23C-483C11E84186}" destId="{3DDCECF1-CF2A-441C-BB70-D2988333B50C}" srcOrd="5" destOrd="0" presId="urn:microsoft.com/office/officeart/2008/layout/HorizontalMultiLevelHierarchy"/>
    <dgm:cxn modelId="{D8B0F635-AB3F-42F8-AF72-8AF295704C50}" type="presParOf" srcId="{3DDCECF1-CF2A-441C-BB70-D2988333B50C}" destId="{4F0B7366-99A0-47E9-B6A9-4C64CE5A3FEE}" srcOrd="0" destOrd="0" presId="urn:microsoft.com/office/officeart/2008/layout/HorizontalMultiLevelHierarchy"/>
    <dgm:cxn modelId="{55F932A1-6476-4117-B8FE-60595670A62E}" type="presParOf" srcId="{3DDCECF1-CF2A-441C-BB70-D2988333B50C}" destId="{2F14C83B-413A-42D2-B146-717733CB0261}" srcOrd="1" destOrd="0" presId="urn:microsoft.com/office/officeart/2008/layout/HorizontalMultiLevelHierarchy"/>
    <dgm:cxn modelId="{6A63464D-764B-4FCA-B7A6-DA258FF169E4}" type="presParOf" srcId="{AAB700E7-4074-44B2-A23C-483C11E84186}" destId="{95F6EDA4-A46D-4148-8144-762BE93B2F34}" srcOrd="6" destOrd="0" presId="urn:microsoft.com/office/officeart/2008/layout/HorizontalMultiLevelHierarchy"/>
    <dgm:cxn modelId="{7025C6C5-3379-4387-B495-7A76073B66AC}" type="presParOf" srcId="{95F6EDA4-A46D-4148-8144-762BE93B2F34}" destId="{B6628B3B-A6E4-4042-AF6F-AB87D85EBDD6}" srcOrd="0" destOrd="0" presId="urn:microsoft.com/office/officeart/2008/layout/HorizontalMultiLevelHierarchy"/>
    <dgm:cxn modelId="{AE8B5560-480B-4150-8458-C54AEE0093FA}" type="presParOf" srcId="{AAB700E7-4074-44B2-A23C-483C11E84186}" destId="{A751B977-9BDF-4270-BA8B-22AD8AB58828}" srcOrd="7" destOrd="0" presId="urn:microsoft.com/office/officeart/2008/layout/HorizontalMultiLevelHierarchy"/>
    <dgm:cxn modelId="{D30E31E0-433D-439C-BC53-D7DE4DEAF2E3}" type="presParOf" srcId="{A751B977-9BDF-4270-BA8B-22AD8AB58828}" destId="{7407DD54-1458-4D7B-B819-868747C635C1}" srcOrd="0" destOrd="0" presId="urn:microsoft.com/office/officeart/2008/layout/HorizontalMultiLevelHierarchy"/>
    <dgm:cxn modelId="{469868AF-6943-4E92-8CEA-FDC3E599CABE}" type="presParOf" srcId="{A751B977-9BDF-4270-BA8B-22AD8AB58828}" destId="{BDD109DA-F783-4ADA-A1F8-312B71C1460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6EDA4-A46D-4148-8144-762BE93B2F34}">
      <dsp:nvSpPr>
        <dsp:cNvPr id="0" name=""/>
        <dsp:cNvSpPr/>
      </dsp:nvSpPr>
      <dsp:spPr>
        <a:xfrm>
          <a:off x="2245144" y="2946054"/>
          <a:ext cx="454650" cy="1299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25" y="0"/>
              </a:lnTo>
              <a:lnTo>
                <a:pt x="227325" y="1299495"/>
              </a:lnTo>
              <a:lnTo>
                <a:pt x="454650" y="129949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38051" y="3561383"/>
        <a:ext cx="68836" cy="68836"/>
      </dsp:txXfrm>
    </dsp:sp>
    <dsp:sp modelId="{4C8CCF75-B4D8-46B3-A169-6A55CF01F34B}">
      <dsp:nvSpPr>
        <dsp:cNvPr id="0" name=""/>
        <dsp:cNvSpPr/>
      </dsp:nvSpPr>
      <dsp:spPr>
        <a:xfrm>
          <a:off x="2245144" y="2946054"/>
          <a:ext cx="454650" cy="433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25" y="0"/>
              </a:lnTo>
              <a:lnTo>
                <a:pt x="227325" y="433165"/>
              </a:lnTo>
              <a:lnTo>
                <a:pt x="454650" y="43316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56770" y="3146937"/>
        <a:ext cx="31398" cy="31398"/>
      </dsp:txXfrm>
    </dsp:sp>
    <dsp:sp modelId="{D8FF82B4-7301-46FA-BF45-366B98C89DBE}">
      <dsp:nvSpPr>
        <dsp:cNvPr id="0" name=""/>
        <dsp:cNvSpPr/>
      </dsp:nvSpPr>
      <dsp:spPr>
        <a:xfrm>
          <a:off x="2245144" y="2512888"/>
          <a:ext cx="454650" cy="433165"/>
        </a:xfrm>
        <a:custGeom>
          <a:avLst/>
          <a:gdLst/>
          <a:ahLst/>
          <a:cxnLst/>
          <a:rect l="0" t="0" r="0" b="0"/>
          <a:pathLst>
            <a:path>
              <a:moveTo>
                <a:pt x="0" y="433165"/>
              </a:moveTo>
              <a:lnTo>
                <a:pt x="227325" y="433165"/>
              </a:lnTo>
              <a:lnTo>
                <a:pt x="227325" y="0"/>
              </a:lnTo>
              <a:lnTo>
                <a:pt x="45465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56770" y="2713772"/>
        <a:ext cx="31398" cy="31398"/>
      </dsp:txXfrm>
    </dsp:sp>
    <dsp:sp modelId="{B88B8C79-5A5C-45A9-92F0-ABF0FA4012D6}">
      <dsp:nvSpPr>
        <dsp:cNvPr id="0" name=""/>
        <dsp:cNvSpPr/>
      </dsp:nvSpPr>
      <dsp:spPr>
        <a:xfrm>
          <a:off x="4973046" y="1646558"/>
          <a:ext cx="454650" cy="1299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25" y="0"/>
              </a:lnTo>
              <a:lnTo>
                <a:pt x="227325" y="1299495"/>
              </a:lnTo>
              <a:lnTo>
                <a:pt x="454650" y="129949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65953" y="2261887"/>
        <a:ext cx="68836" cy="68836"/>
      </dsp:txXfrm>
    </dsp:sp>
    <dsp:sp modelId="{92D63751-7B53-424A-8430-23848E267D95}">
      <dsp:nvSpPr>
        <dsp:cNvPr id="0" name=""/>
        <dsp:cNvSpPr/>
      </dsp:nvSpPr>
      <dsp:spPr>
        <a:xfrm>
          <a:off x="4973046" y="1646558"/>
          <a:ext cx="454650" cy="433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25" y="0"/>
              </a:lnTo>
              <a:lnTo>
                <a:pt x="227325" y="433165"/>
              </a:lnTo>
              <a:lnTo>
                <a:pt x="454650" y="43316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84672" y="1847441"/>
        <a:ext cx="31398" cy="31398"/>
      </dsp:txXfrm>
    </dsp:sp>
    <dsp:sp modelId="{EB77FA99-A68D-40CD-92C4-ECE7829C223E}">
      <dsp:nvSpPr>
        <dsp:cNvPr id="0" name=""/>
        <dsp:cNvSpPr/>
      </dsp:nvSpPr>
      <dsp:spPr>
        <a:xfrm>
          <a:off x="4973046" y="1213392"/>
          <a:ext cx="454650" cy="433165"/>
        </a:xfrm>
        <a:custGeom>
          <a:avLst/>
          <a:gdLst/>
          <a:ahLst/>
          <a:cxnLst/>
          <a:rect l="0" t="0" r="0" b="0"/>
          <a:pathLst>
            <a:path>
              <a:moveTo>
                <a:pt x="0" y="433165"/>
              </a:moveTo>
              <a:lnTo>
                <a:pt x="227325" y="433165"/>
              </a:lnTo>
              <a:lnTo>
                <a:pt x="227325" y="0"/>
              </a:lnTo>
              <a:lnTo>
                <a:pt x="454650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84672" y="1414276"/>
        <a:ext cx="31398" cy="31398"/>
      </dsp:txXfrm>
    </dsp:sp>
    <dsp:sp modelId="{BDDD0045-0AFE-4746-B806-B825216C373C}">
      <dsp:nvSpPr>
        <dsp:cNvPr id="0" name=""/>
        <dsp:cNvSpPr/>
      </dsp:nvSpPr>
      <dsp:spPr>
        <a:xfrm>
          <a:off x="4973046" y="347062"/>
          <a:ext cx="454650" cy="1299495"/>
        </a:xfrm>
        <a:custGeom>
          <a:avLst/>
          <a:gdLst/>
          <a:ahLst/>
          <a:cxnLst/>
          <a:rect l="0" t="0" r="0" b="0"/>
          <a:pathLst>
            <a:path>
              <a:moveTo>
                <a:pt x="0" y="1299495"/>
              </a:moveTo>
              <a:lnTo>
                <a:pt x="227325" y="1299495"/>
              </a:lnTo>
              <a:lnTo>
                <a:pt x="227325" y="0"/>
              </a:lnTo>
              <a:lnTo>
                <a:pt x="454650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65953" y="962391"/>
        <a:ext cx="68836" cy="68836"/>
      </dsp:txXfrm>
    </dsp:sp>
    <dsp:sp modelId="{364703F3-F98C-47F7-AFF4-B1EC5AAF286B}">
      <dsp:nvSpPr>
        <dsp:cNvPr id="0" name=""/>
        <dsp:cNvSpPr/>
      </dsp:nvSpPr>
      <dsp:spPr>
        <a:xfrm>
          <a:off x="2245144" y="1646558"/>
          <a:ext cx="454650" cy="1299495"/>
        </a:xfrm>
        <a:custGeom>
          <a:avLst/>
          <a:gdLst/>
          <a:ahLst/>
          <a:cxnLst/>
          <a:rect l="0" t="0" r="0" b="0"/>
          <a:pathLst>
            <a:path>
              <a:moveTo>
                <a:pt x="0" y="1299495"/>
              </a:moveTo>
              <a:lnTo>
                <a:pt x="227325" y="1299495"/>
              </a:lnTo>
              <a:lnTo>
                <a:pt x="227325" y="0"/>
              </a:lnTo>
              <a:lnTo>
                <a:pt x="45465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38051" y="2261887"/>
        <a:ext cx="68836" cy="68836"/>
      </dsp:txXfrm>
    </dsp:sp>
    <dsp:sp modelId="{566FD2EF-2269-4E9E-955C-EE68AC062B80}">
      <dsp:nvSpPr>
        <dsp:cNvPr id="0" name=""/>
        <dsp:cNvSpPr/>
      </dsp:nvSpPr>
      <dsp:spPr>
        <a:xfrm rot="16200000">
          <a:off x="74758" y="2599521"/>
          <a:ext cx="3647707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Proje klasörü</a:t>
          </a:r>
          <a:endParaRPr lang="en-US" sz="2000" kern="1200" dirty="0"/>
        </a:p>
      </dsp:txBody>
      <dsp:txXfrm>
        <a:off x="74758" y="2599521"/>
        <a:ext cx="3647707" cy="693064"/>
      </dsp:txXfrm>
    </dsp:sp>
    <dsp:sp modelId="{4ACB8291-3BB4-424B-B407-99106B380C22}">
      <dsp:nvSpPr>
        <dsp:cNvPr id="0" name=""/>
        <dsp:cNvSpPr/>
      </dsp:nvSpPr>
      <dsp:spPr>
        <a:xfrm>
          <a:off x="2699794" y="1300025"/>
          <a:ext cx="2273251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assets</a:t>
          </a:r>
          <a:endParaRPr lang="en-US" sz="2000" kern="1200" dirty="0"/>
        </a:p>
      </dsp:txBody>
      <dsp:txXfrm>
        <a:off x="2699794" y="1300025"/>
        <a:ext cx="2273251" cy="693064"/>
      </dsp:txXfrm>
    </dsp:sp>
    <dsp:sp modelId="{AD60AC56-1706-4CF2-97C6-7D73E6052960}">
      <dsp:nvSpPr>
        <dsp:cNvPr id="0" name=""/>
        <dsp:cNvSpPr/>
      </dsp:nvSpPr>
      <dsp:spPr>
        <a:xfrm>
          <a:off x="5427696" y="529"/>
          <a:ext cx="2273251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img</a:t>
          </a:r>
          <a:endParaRPr lang="en-US" sz="2000" kern="1200" dirty="0"/>
        </a:p>
      </dsp:txBody>
      <dsp:txXfrm>
        <a:off x="5427696" y="529"/>
        <a:ext cx="2273251" cy="693064"/>
      </dsp:txXfrm>
    </dsp:sp>
    <dsp:sp modelId="{1BA10598-48FA-4504-958B-52E406BE4BD2}">
      <dsp:nvSpPr>
        <dsp:cNvPr id="0" name=""/>
        <dsp:cNvSpPr/>
      </dsp:nvSpPr>
      <dsp:spPr>
        <a:xfrm>
          <a:off x="5427696" y="866860"/>
          <a:ext cx="2273251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css</a:t>
          </a:r>
          <a:endParaRPr lang="en-US" sz="2000" kern="1200" dirty="0"/>
        </a:p>
      </dsp:txBody>
      <dsp:txXfrm>
        <a:off x="5427696" y="866860"/>
        <a:ext cx="2273251" cy="693064"/>
      </dsp:txXfrm>
    </dsp:sp>
    <dsp:sp modelId="{04E99E2F-A515-4770-A8D3-355DF8A9DD83}">
      <dsp:nvSpPr>
        <dsp:cNvPr id="0" name=""/>
        <dsp:cNvSpPr/>
      </dsp:nvSpPr>
      <dsp:spPr>
        <a:xfrm>
          <a:off x="5427696" y="1733191"/>
          <a:ext cx="2273251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js</a:t>
          </a:r>
          <a:endParaRPr lang="en-US" sz="2000" kern="1200" dirty="0"/>
        </a:p>
      </dsp:txBody>
      <dsp:txXfrm>
        <a:off x="5427696" y="1733191"/>
        <a:ext cx="2273251" cy="693064"/>
      </dsp:txXfrm>
    </dsp:sp>
    <dsp:sp modelId="{B7A3D91A-E167-4D78-9D97-D8D606CD1F59}">
      <dsp:nvSpPr>
        <dsp:cNvPr id="0" name=""/>
        <dsp:cNvSpPr/>
      </dsp:nvSpPr>
      <dsp:spPr>
        <a:xfrm>
          <a:off x="5427696" y="2599521"/>
          <a:ext cx="2273251" cy="69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lib</a:t>
          </a:r>
          <a:endParaRPr lang="en-US" sz="2000" kern="1200" dirty="0"/>
        </a:p>
      </dsp:txBody>
      <dsp:txXfrm>
        <a:off x="5427696" y="2599521"/>
        <a:ext cx="2273251" cy="693064"/>
      </dsp:txXfrm>
    </dsp:sp>
    <dsp:sp modelId="{6FA488EE-B365-404D-86E5-5F74A23F6F1A}">
      <dsp:nvSpPr>
        <dsp:cNvPr id="0" name=""/>
        <dsp:cNvSpPr/>
      </dsp:nvSpPr>
      <dsp:spPr>
        <a:xfrm>
          <a:off x="2699794" y="2166356"/>
          <a:ext cx="2273251" cy="693064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>
              <a:solidFill>
                <a:schemeClr val="tx1"/>
              </a:solidFill>
            </a:rPr>
            <a:t>index.html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99794" y="2166356"/>
        <a:ext cx="2273251" cy="693064"/>
      </dsp:txXfrm>
    </dsp:sp>
    <dsp:sp modelId="{4F0B7366-99A0-47E9-B6A9-4C64CE5A3FEE}">
      <dsp:nvSpPr>
        <dsp:cNvPr id="0" name=""/>
        <dsp:cNvSpPr/>
      </dsp:nvSpPr>
      <dsp:spPr>
        <a:xfrm>
          <a:off x="2699794" y="3032687"/>
          <a:ext cx="2273251" cy="693064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>
              <a:solidFill>
                <a:schemeClr val="tx1"/>
              </a:solidFill>
            </a:rPr>
            <a:t>about.html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99794" y="3032687"/>
        <a:ext cx="2273251" cy="693064"/>
      </dsp:txXfrm>
    </dsp:sp>
    <dsp:sp modelId="{7407DD54-1458-4D7B-B819-868747C635C1}">
      <dsp:nvSpPr>
        <dsp:cNvPr id="0" name=""/>
        <dsp:cNvSpPr/>
      </dsp:nvSpPr>
      <dsp:spPr>
        <a:xfrm>
          <a:off x="2699794" y="3899017"/>
          <a:ext cx="2273251" cy="693064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>
              <a:solidFill>
                <a:schemeClr val="tx1"/>
              </a:solidFill>
            </a:rPr>
            <a:t>contact.html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99794" y="3899017"/>
        <a:ext cx="2273251" cy="69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4D802-4CFE-448A-B361-A109E855C587}" type="datetimeFigureOut">
              <a:rPr lang="tr-TR" smtClean="0"/>
              <a:t>12.07.2023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9AEE-2207-4D3F-8C20-0C67AF43DC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006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6EBAD-D7CA-49F0-B504-DDE1D085F8BB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78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latin typeface="Montserrat" panose="00000500000000000000" pitchFamily="2" charset="-94"/>
              </a:rPr>
              <a:t>INTERVIEW QUESTION: HTML de kodlama esnasında kullanılan beyaz alanların (</a:t>
            </a:r>
            <a:r>
              <a:rPr lang="tr-TR" dirty="0" err="1">
                <a:latin typeface="Montserrat" panose="00000500000000000000" pitchFamily="2" charset="-94"/>
              </a:rPr>
              <a:t>space</a:t>
            </a:r>
            <a:r>
              <a:rPr lang="tr-TR" dirty="0">
                <a:latin typeface="Montserrat" panose="00000500000000000000" pitchFamily="2" charset="-94"/>
              </a:rPr>
              <a:t>, </a:t>
            </a:r>
            <a:r>
              <a:rPr lang="tr-TR" dirty="0" err="1">
                <a:latin typeface="Montserrat" panose="00000500000000000000" pitchFamily="2" charset="-94"/>
              </a:rPr>
              <a:t>enter</a:t>
            </a:r>
            <a:r>
              <a:rPr lang="tr-TR" dirty="0">
                <a:latin typeface="Montserrat" panose="00000500000000000000" pitchFamily="2" charset="-94"/>
              </a:rPr>
              <a:t>, </a:t>
            </a:r>
            <a:r>
              <a:rPr lang="tr-TR" dirty="0" err="1">
                <a:latin typeface="Montserrat" panose="00000500000000000000" pitchFamily="2" charset="-94"/>
              </a:rPr>
              <a:t>tab</a:t>
            </a:r>
            <a:r>
              <a:rPr lang="tr-TR" dirty="0">
                <a:latin typeface="Montserrat" panose="00000500000000000000" pitchFamily="2" charset="-94"/>
              </a:rPr>
              <a:t>) ne avantajı vardır?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5579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latin typeface="Montserrat" panose="00000500000000000000" pitchFamily="2" charset="-94"/>
              </a:rPr>
              <a:t>HTML kodlarken alt satıra geçmek için </a:t>
            </a:r>
            <a:r>
              <a:rPr lang="tr-TR" dirty="0" err="1">
                <a:latin typeface="Montserrat" panose="00000500000000000000" pitchFamily="2" charset="-94"/>
              </a:rPr>
              <a:t>enter</a:t>
            </a:r>
            <a:r>
              <a:rPr lang="tr-TR" dirty="0">
                <a:latin typeface="Montserrat" panose="00000500000000000000" pitchFamily="2" charset="-94"/>
              </a:rPr>
              <a:t> tuşuna basılmasının, veya kelimeler arasında birden fazla boşluk bırakmak için </a:t>
            </a:r>
            <a:r>
              <a:rPr lang="tr-TR" dirty="0" err="1">
                <a:latin typeface="Montserrat" panose="00000500000000000000" pitchFamily="2" charset="-94"/>
              </a:rPr>
              <a:t>space</a:t>
            </a:r>
            <a:r>
              <a:rPr lang="tr-TR" dirty="0">
                <a:latin typeface="Montserrat" panose="00000500000000000000" pitchFamily="2" charset="-94"/>
              </a:rPr>
              <a:t> tuşuna basılmasının ziyaretçi tarafında bir etkisi yoktur. 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280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39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Başlık elementleri seviye </a:t>
            </a:r>
            <a:r>
              <a:rPr lang="tr-TR" dirty="0" err="1"/>
              <a:t>seviye</a:t>
            </a:r>
            <a:r>
              <a:rPr lang="tr-TR" dirty="0"/>
              <a:t> kullanılmalıdır. En önemli başlık h1 içinde olmalı ve bir sayfada sadece 1 tane h1 olmalı.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268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</a:t>
            </a:r>
            <a:r>
              <a:rPr lang="tr-TR" dirty="0" err="1"/>
              <a:t>strong</a:t>
            </a:r>
            <a:r>
              <a:rPr lang="tr-TR" dirty="0"/>
              <a:t> ile b arasında ne fark vardır?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366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INTERVIEW QUESTION: em ile i arasında ne fark vardır?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391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HTML </a:t>
            </a:r>
            <a:r>
              <a:rPr lang="tr-TR" dirty="0" err="1"/>
              <a:t>Entities</a:t>
            </a:r>
            <a:r>
              <a:rPr lang="tr-TR" dirty="0"/>
              <a:t> nedir ve HTML de özel işaretler nasıl yazdırılır?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0277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HTML de kaç çeşit listeleme türü vardır. </a:t>
            </a:r>
          </a:p>
          <a:p>
            <a:r>
              <a:rPr lang="tr-TR" dirty="0"/>
              <a:t>OL: </a:t>
            </a:r>
            <a:r>
              <a:rPr lang="tr-TR" dirty="0" err="1"/>
              <a:t>Ordered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, </a:t>
            </a:r>
          </a:p>
          <a:p>
            <a:r>
              <a:rPr lang="tr-TR" dirty="0"/>
              <a:t>UL: </a:t>
            </a:r>
            <a:r>
              <a:rPr lang="tr-TR" dirty="0" err="1"/>
              <a:t>Unordered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, </a:t>
            </a:r>
          </a:p>
          <a:p>
            <a:r>
              <a:rPr lang="tr-TR" dirty="0"/>
              <a:t>DL: </a:t>
            </a:r>
            <a:r>
              <a:rPr lang="tr-TR" dirty="0" err="1"/>
              <a:t>Defination</a:t>
            </a:r>
            <a:r>
              <a:rPr lang="tr-TR" dirty="0"/>
              <a:t> </a:t>
            </a:r>
            <a:r>
              <a:rPr lang="tr-TR" dirty="0" err="1"/>
              <a:t>List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145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5132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</a:t>
            </a:r>
            <a:r>
              <a:rPr lang="tr-TR" dirty="0" err="1"/>
              <a:t>Attribute</a:t>
            </a:r>
            <a:r>
              <a:rPr lang="tr-TR" dirty="0"/>
              <a:t> nedir?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291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HTML de kapatılmayan </a:t>
            </a:r>
            <a:r>
              <a:rPr lang="tr-TR" dirty="0" err="1"/>
              <a:t>taglar</a:t>
            </a:r>
            <a:r>
              <a:rPr lang="tr-TR" dirty="0"/>
              <a:t> (</a:t>
            </a:r>
            <a:r>
              <a:rPr lang="tr-TR" dirty="0" err="1"/>
              <a:t>void</a:t>
            </a:r>
            <a:r>
              <a:rPr lang="tr-TR" dirty="0"/>
              <a:t>) hangileridir?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8323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6486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HTML5 te desteklenen ses dosya türleri hangileridir.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9418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QUESTION:: Bir web sayfasının içine başka bir web sayfası yerleştirmenin yolu nedir?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384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5144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Bir tabloda iki ya da daha fazla hücreyi nasıl birleştirirsiniz?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7517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603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INTERVIEW: </a:t>
            </a:r>
            <a:r>
              <a:rPr lang="tr-TR" b="0" i="0" dirty="0" err="1">
                <a:solidFill>
                  <a:srgbClr val="373E3F"/>
                </a:solidFill>
                <a:effectLst/>
                <a:latin typeface="-apple-system"/>
              </a:rPr>
              <a:t>Multipart</a:t>
            </a:r>
            <a:r>
              <a:rPr lang="tr-TR" b="0" i="0" dirty="0">
                <a:solidFill>
                  <a:srgbClr val="373E3F"/>
                </a:solidFill>
                <a:effectLst/>
                <a:latin typeface="-apple-system"/>
              </a:rPr>
              <a:t> form data ne için </a:t>
            </a:r>
            <a:r>
              <a:rPr lang="tr-TR" b="0" i="0" dirty="0" err="1">
                <a:solidFill>
                  <a:srgbClr val="373E3F"/>
                </a:solidFill>
                <a:effectLst/>
                <a:latin typeface="-apple-system"/>
              </a:rPr>
              <a:t>kullnaılır</a:t>
            </a:r>
            <a:r>
              <a:rPr lang="tr-TR" b="0" i="0" dirty="0">
                <a:solidFill>
                  <a:srgbClr val="373E3F"/>
                </a:solidFill>
                <a:effectLst/>
                <a:latin typeface="-apple-system"/>
              </a:rPr>
              <a:t>.?</a:t>
            </a:r>
          </a:p>
          <a:p>
            <a:r>
              <a:rPr lang="tr-TR" b="0" i="0" dirty="0">
                <a:solidFill>
                  <a:srgbClr val="373E3F"/>
                </a:solidFill>
                <a:effectLst/>
                <a:latin typeface="-apple-system"/>
              </a:rPr>
              <a:t>                    </a:t>
            </a:r>
            <a:r>
              <a:rPr lang="tr-TR" b="0" i="0" dirty="0" err="1">
                <a:solidFill>
                  <a:srgbClr val="373E3F"/>
                </a:solidFill>
                <a:effectLst/>
                <a:latin typeface="-apple-system"/>
              </a:rPr>
              <a:t>novalidate</a:t>
            </a:r>
            <a:r>
              <a:rPr lang="tr-TR" b="0" i="0" dirty="0">
                <a:solidFill>
                  <a:srgbClr val="373E3F"/>
                </a:solidFill>
                <a:effectLst/>
                <a:latin typeface="-apple-system"/>
              </a:rPr>
              <a:t> ne için kullanılır?</a:t>
            </a:r>
          </a:p>
          <a:p>
            <a:endParaRPr lang="tr-TR" b="0" i="0" dirty="0">
              <a:solidFill>
                <a:srgbClr val="373E3F"/>
              </a:solidFill>
              <a:effectLst/>
              <a:latin typeface="-apple-system"/>
            </a:endParaRPr>
          </a:p>
          <a:p>
            <a:endParaRPr lang="tr-TR" b="0" i="0" dirty="0">
              <a:solidFill>
                <a:srgbClr val="373E3F"/>
              </a:solidFill>
              <a:effectLst/>
              <a:latin typeface="-apple-system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tr-TR" b="1" i="0" dirty="0">
                <a:solidFill>
                  <a:srgbClr val="373E3F"/>
                </a:solidFill>
                <a:effectLst/>
                <a:latin typeface="-apple-system"/>
              </a:rPr>
              <a:t>3 çeşit </a:t>
            </a:r>
            <a:r>
              <a:rPr lang="tr-TR" b="1" i="0" dirty="0" err="1">
                <a:solidFill>
                  <a:srgbClr val="373E3F"/>
                </a:solidFill>
                <a:effectLst/>
                <a:latin typeface="-apple-system"/>
              </a:rPr>
              <a:t>enctype</a:t>
            </a:r>
            <a:r>
              <a:rPr lang="tr-TR" b="1" i="0" dirty="0">
                <a:solidFill>
                  <a:srgbClr val="373E3F"/>
                </a:solidFill>
                <a:effectLst/>
                <a:latin typeface="-apple-system"/>
              </a:rPr>
              <a:t> bulunur:</a:t>
            </a:r>
            <a:br>
              <a:rPr lang="tr-TR" b="0" i="0" dirty="0">
                <a:solidFill>
                  <a:srgbClr val="373E3F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application/x-www-form-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inherit"/>
              </a:rPr>
              <a:t>urlencoded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: 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Bu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default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olandır ve data name –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value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şeklinde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url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encoded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olarak gönderilir.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multipart/form-data: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Encode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işlemi yapılmaz, Dosya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upload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işelminde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kullanılır. Eğer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encode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yapılırsa dosya yapısı bozulur.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text/plain: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Sadece boşluklar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encode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 edilir </a:t>
            </a:r>
            <a:r>
              <a:rPr lang="tr-TR" b="0" i="0" dirty="0" err="1">
                <a:solidFill>
                  <a:srgbClr val="232629"/>
                </a:solidFill>
                <a:effectLst/>
                <a:latin typeface="inherit"/>
              </a:rPr>
              <a:t>okadar</a:t>
            </a:r>
            <a:r>
              <a:rPr lang="tr-TR" b="0" i="0" dirty="0">
                <a:solidFill>
                  <a:srgbClr val="232629"/>
                </a:solidFill>
                <a:effectLst/>
                <a:latin typeface="inherit"/>
              </a:rPr>
              <a:t>.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9510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Text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Genel bilgi girişi için kullanılır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Password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Şifre girişi için kullanılır. Girilen değer gösterilmez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Number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Sadece rakam girişi için kullanılır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Search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Arama kutusu olarak kullanılır. Köşede </a:t>
            </a:r>
            <a:r>
              <a:rPr lang="tr-TR" dirty="0" err="1">
                <a:latin typeface="Montserrat" panose="00000500000000000000" pitchFamily="2" charset="-94"/>
              </a:rPr>
              <a:t>textbox</a:t>
            </a:r>
            <a:r>
              <a:rPr lang="tr-TR" dirty="0">
                <a:latin typeface="Montserrat" panose="00000500000000000000" pitchFamily="2" charset="-94"/>
              </a:rPr>
              <a:t> ı boşaltan küçük bir işaret çıkar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url: </a:t>
            </a:r>
            <a:r>
              <a:rPr lang="tr-TR" dirty="0">
                <a:latin typeface="Montserrat" panose="00000500000000000000" pitchFamily="2" charset="-94"/>
              </a:rPr>
              <a:t>Sadece http, </a:t>
            </a:r>
            <a:r>
              <a:rPr lang="tr-TR" dirty="0" err="1">
                <a:latin typeface="Montserrat" panose="00000500000000000000" pitchFamily="2" charset="-94"/>
              </a:rPr>
              <a:t>https</a:t>
            </a:r>
            <a:r>
              <a:rPr lang="tr-TR" dirty="0">
                <a:latin typeface="Montserrat" panose="00000500000000000000" pitchFamily="2" charset="-94"/>
              </a:rPr>
              <a:t> ile başlayan ifadeleri kabul eder.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Email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Sadece eposta girişlerini kabul eder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Hidden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Gizli bilgi göndermek için kullanılır.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Tel: </a:t>
            </a:r>
            <a:r>
              <a:rPr lang="tr-TR" dirty="0">
                <a:latin typeface="Montserrat" panose="00000500000000000000" pitchFamily="2" charset="-94"/>
              </a:rPr>
              <a:t>Telefon numarası </a:t>
            </a:r>
            <a:r>
              <a:rPr lang="tr-TR" dirty="0" err="1">
                <a:latin typeface="Montserrat" panose="00000500000000000000" pitchFamily="2" charset="-94"/>
              </a:rPr>
              <a:t>formatinda</a:t>
            </a:r>
            <a:r>
              <a:rPr lang="tr-TR" dirty="0">
                <a:latin typeface="Montserrat" panose="00000500000000000000" pitchFamily="2" charset="-94"/>
              </a:rPr>
              <a:t> girişleri kabul eder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8828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Button</a:t>
            </a:r>
            <a:r>
              <a:rPr lang="tr-TR" dirty="0">
                <a:latin typeface="Montserrat" panose="00000500000000000000" pitchFamily="2" charset="-94"/>
              </a:rPr>
              <a:t>:  Genel amaç için </a:t>
            </a:r>
            <a:r>
              <a:rPr lang="tr-TR" dirty="0" err="1">
                <a:latin typeface="Montserrat" panose="00000500000000000000" pitchFamily="2" charset="-94"/>
              </a:rPr>
              <a:t>button</a:t>
            </a:r>
            <a:r>
              <a:rPr lang="tr-TR" dirty="0">
                <a:latin typeface="Montserrat" panose="00000500000000000000" pitchFamily="2" charset="-94"/>
              </a:rPr>
              <a:t> oluşturur. Butonun </a:t>
            </a:r>
            <a:r>
              <a:rPr lang="tr-TR" dirty="0" err="1">
                <a:latin typeface="Montserrat" panose="00000500000000000000" pitchFamily="2" charset="-94"/>
              </a:rPr>
              <a:t>default</a:t>
            </a:r>
            <a:r>
              <a:rPr lang="tr-TR" dirty="0">
                <a:latin typeface="Montserrat" panose="00000500000000000000" pitchFamily="2" charset="-94"/>
              </a:rPr>
              <a:t> olarak bir görevi yoktur.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Submit</a:t>
            </a:r>
            <a:r>
              <a:rPr lang="tr-TR" dirty="0">
                <a:latin typeface="Montserrat" panose="00000500000000000000" pitchFamily="2" charset="-94"/>
              </a:rPr>
              <a:t>: Form bilgilerini </a:t>
            </a:r>
            <a:r>
              <a:rPr lang="tr-TR" dirty="0" err="1">
                <a:latin typeface="Montserrat" panose="00000500000000000000" pitchFamily="2" charset="-94"/>
              </a:rPr>
              <a:t>backend</a:t>
            </a:r>
            <a:r>
              <a:rPr lang="tr-TR" dirty="0">
                <a:latin typeface="Montserrat" panose="00000500000000000000" pitchFamily="2" charset="-94"/>
              </a:rPr>
              <a:t> e gönderen bir buton oluşturur.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Reset</a:t>
            </a:r>
            <a:r>
              <a:rPr lang="tr-TR" dirty="0">
                <a:latin typeface="Montserrat" panose="00000500000000000000" pitchFamily="2" charset="-94"/>
              </a:rPr>
              <a:t>: Formdaki bilgileri </a:t>
            </a:r>
            <a:r>
              <a:rPr lang="tr-TR" dirty="0" err="1">
                <a:latin typeface="Montserrat" panose="00000500000000000000" pitchFamily="2" charset="-94"/>
              </a:rPr>
              <a:t>resetleyen</a:t>
            </a:r>
            <a:r>
              <a:rPr lang="tr-TR" dirty="0">
                <a:latin typeface="Montserrat" panose="00000500000000000000" pitchFamily="2" charset="-94"/>
              </a:rPr>
              <a:t> bir buton oluşturur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48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>
                <a:latin typeface="Montserrat" panose="00000500000000000000" pitchFamily="2" charset="-94"/>
              </a:rPr>
              <a:t>Label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</a:t>
            </a:r>
            <a:r>
              <a:rPr lang="tr-TR" dirty="0">
                <a:latin typeface="Montserrat" panose="00000500000000000000" pitchFamily="2" charset="-94"/>
              </a:rPr>
              <a:t> içine eklenen </a:t>
            </a:r>
            <a:r>
              <a:rPr lang="tr-TR" dirty="0" err="1">
                <a:latin typeface="Montserrat" panose="00000500000000000000" pitchFamily="2" charset="-94"/>
              </a:rPr>
              <a:t>for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u ile  </a:t>
            </a:r>
            <a:r>
              <a:rPr lang="tr-TR" dirty="0" err="1">
                <a:latin typeface="Montserrat" panose="00000500000000000000" pitchFamily="2" charset="-94"/>
              </a:rPr>
              <a:t>label</a:t>
            </a:r>
            <a:r>
              <a:rPr lang="tr-TR" dirty="0">
                <a:latin typeface="Montserrat" panose="00000500000000000000" pitchFamily="2" charset="-94"/>
              </a:rPr>
              <a:t> ile </a:t>
            </a:r>
            <a:r>
              <a:rPr lang="tr-TR" dirty="0" err="1">
                <a:latin typeface="Montserrat" panose="00000500000000000000" pitchFamily="2" charset="-94"/>
              </a:rPr>
              <a:t>input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lar</a:t>
            </a:r>
            <a:r>
              <a:rPr lang="tr-TR" dirty="0">
                <a:latin typeface="Montserrat" panose="00000500000000000000" pitchFamily="2" charset="-94"/>
              </a:rPr>
              <a:t> ilişkilendirilebilir. </a:t>
            </a:r>
          </a:p>
          <a:p>
            <a:endParaRPr lang="tr-TR" dirty="0">
              <a:latin typeface="Montserrat" panose="00000500000000000000" pitchFamily="2" charset="-94"/>
            </a:endParaRPr>
          </a:p>
          <a:p>
            <a:r>
              <a:rPr lang="tr-TR" dirty="0">
                <a:latin typeface="Montserrat" panose="00000500000000000000" pitchFamily="2" charset="-94"/>
              </a:rPr>
              <a:t>Böylece </a:t>
            </a:r>
            <a:r>
              <a:rPr lang="tr-TR" dirty="0" err="1">
                <a:latin typeface="Montserrat" panose="00000500000000000000" pitchFamily="2" charset="-94"/>
              </a:rPr>
              <a:t>label</a:t>
            </a:r>
            <a:r>
              <a:rPr lang="tr-TR" dirty="0">
                <a:latin typeface="Montserrat" panose="00000500000000000000" pitchFamily="2" charset="-94"/>
              </a:rPr>
              <a:t> a tıklandığında </a:t>
            </a:r>
            <a:r>
              <a:rPr lang="tr-TR" dirty="0" err="1">
                <a:latin typeface="Montserrat" panose="00000500000000000000" pitchFamily="2" charset="-94"/>
              </a:rPr>
              <a:t>input</a:t>
            </a:r>
            <a:r>
              <a:rPr lang="tr-TR" dirty="0">
                <a:latin typeface="Montserrat" panose="00000500000000000000" pitchFamily="2" charset="-94"/>
              </a:rPr>
              <a:t> aktif hale gelir. </a:t>
            </a:r>
          </a:p>
          <a:p>
            <a:endParaRPr lang="tr-TR" dirty="0">
              <a:latin typeface="Montserrat" panose="00000500000000000000" pitchFamily="2" charset="-94"/>
            </a:endParaRPr>
          </a:p>
          <a:p>
            <a:r>
              <a:rPr lang="tr-TR" dirty="0">
                <a:latin typeface="Montserrat" panose="00000500000000000000" pitchFamily="2" charset="-94"/>
              </a:rPr>
              <a:t>Bunun için </a:t>
            </a:r>
            <a:r>
              <a:rPr lang="tr-TR" dirty="0" err="1">
                <a:latin typeface="Montserrat" panose="00000500000000000000" pitchFamily="2" charset="-94"/>
              </a:rPr>
              <a:t>input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lar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id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u ile isimlendirilmelidir.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451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Bir web sayfası oluşturmak için temelde yapılması gerekenler:</a:t>
            </a:r>
          </a:p>
          <a:p>
            <a:endParaRPr lang="tr-TR" dirty="0"/>
          </a:p>
          <a:p>
            <a:pPr>
              <a:buFont typeface="+mj-lt"/>
              <a:buAutoNum type="arabicPeriod"/>
            </a:pPr>
            <a:r>
              <a:rPr lang="tr-TR" dirty="0"/>
              <a:t>Html uzantılı bir dosya oluşturulur.</a:t>
            </a:r>
          </a:p>
          <a:p>
            <a:pPr>
              <a:buFont typeface="+mj-lt"/>
              <a:buAutoNum type="arabicPeriod"/>
            </a:pPr>
            <a:r>
              <a:rPr lang="tr-TR" dirty="0"/>
              <a:t>Dosyanın içinde asgari olarak bulunması gereken </a:t>
            </a:r>
            <a:r>
              <a:rPr lang="tr-TR" dirty="0" err="1"/>
              <a:t>taglar</a:t>
            </a:r>
            <a:r>
              <a:rPr lang="tr-TR" dirty="0"/>
              <a:t> yazılır.</a:t>
            </a:r>
          </a:p>
          <a:p>
            <a:pPr lvl="1"/>
            <a:r>
              <a:rPr lang="tr-TR" dirty="0"/>
              <a:t>Html   :  Html komutlarının tamamını kapsayan en temel </a:t>
            </a:r>
            <a:r>
              <a:rPr lang="tr-TR" dirty="0" err="1"/>
              <a:t>tagdır</a:t>
            </a:r>
            <a:endParaRPr lang="tr-TR" dirty="0"/>
          </a:p>
          <a:p>
            <a:pPr lvl="1"/>
            <a:r>
              <a:rPr lang="tr-TR" dirty="0" err="1"/>
              <a:t>Head</a:t>
            </a:r>
            <a:r>
              <a:rPr lang="tr-TR" dirty="0"/>
              <a:t> :  Sayfa ile ilgili genel bilgilerin ve tanımlamaların olduğu bölümdür.</a:t>
            </a:r>
          </a:p>
          <a:p>
            <a:pPr lvl="1"/>
            <a:r>
              <a:rPr lang="tr-TR" dirty="0"/>
              <a:t>Body :  İçerik kısmının olduğu bölümdür. Sayfada görülen tüm içerik bu bölüme konulmalıdır.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5302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disabled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kullanıldığında geçici olarak bir </a:t>
            </a:r>
            <a:r>
              <a:rPr lang="tr-TR" dirty="0" err="1">
                <a:latin typeface="Montserrat" panose="00000500000000000000" pitchFamily="2" charset="-94"/>
              </a:rPr>
              <a:t>input</a:t>
            </a:r>
            <a:r>
              <a:rPr lang="tr-TR" dirty="0">
                <a:latin typeface="Montserrat" panose="00000500000000000000" pitchFamily="2" charset="-94"/>
              </a:rPr>
              <a:t> kullanılamaz hale getirilebilir.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readonly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kullanıldığında </a:t>
            </a:r>
            <a:r>
              <a:rPr lang="tr-TR" dirty="0" err="1">
                <a:latin typeface="Montserrat" panose="00000500000000000000" pitchFamily="2" charset="-94"/>
              </a:rPr>
              <a:t>input</a:t>
            </a:r>
            <a:r>
              <a:rPr lang="tr-TR" dirty="0">
                <a:latin typeface="Montserrat" panose="00000500000000000000" pitchFamily="2" charset="-94"/>
              </a:rPr>
              <a:t> sadece okunabilir hale gelir.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>
              <a:latin typeface="Montserrat" panose="00000500000000000000" pitchFamily="2" charset="-94"/>
            </a:endParaRP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329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Submit</a:t>
            </a:r>
            <a:r>
              <a:rPr lang="tr-TR" dirty="0">
                <a:latin typeface="Montserrat" panose="00000500000000000000" pitchFamily="2" charset="-94"/>
              </a:rPr>
              <a:t> butonlara basıldığında formdaki bilgiler sunucuya gönderilir. Bu gönderme işlemi yapılırken </a:t>
            </a:r>
            <a:r>
              <a:rPr lang="tr-TR" dirty="0" err="1">
                <a:latin typeface="Montserrat" panose="00000500000000000000" pitchFamily="2" charset="-94"/>
              </a:rPr>
              <a:t>inputların</a:t>
            </a:r>
            <a:r>
              <a:rPr lang="tr-TR" dirty="0">
                <a:latin typeface="Montserrat" panose="00000500000000000000" pitchFamily="2" charset="-94"/>
              </a:rPr>
              <a:t> name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u ile </a:t>
            </a:r>
            <a:r>
              <a:rPr lang="tr-TR" dirty="0" err="1">
                <a:latin typeface="Montserrat" panose="00000500000000000000" pitchFamily="2" charset="-94"/>
              </a:rPr>
              <a:t>value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u kullanılır.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4645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Checkbox</a:t>
            </a:r>
            <a:r>
              <a:rPr lang="tr-TR" dirty="0">
                <a:latin typeface="Montserrat" panose="00000500000000000000" pitchFamily="2" charset="-94"/>
              </a:rPr>
              <a:t>: Birden fazla işaretleme yapılabilecek seçenekler sunar.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Radio</a:t>
            </a:r>
            <a:r>
              <a:rPr lang="tr-TR" dirty="0">
                <a:latin typeface="Montserrat" panose="00000500000000000000" pitchFamily="2" charset="-94"/>
              </a:rPr>
              <a:t>:  Sadece tek seçim yapabileceği seçenekler sunar. Cinsiyet gibi. Name </a:t>
            </a:r>
            <a:r>
              <a:rPr lang="tr-TR" dirty="0" err="1">
                <a:latin typeface="Montserrat" panose="00000500000000000000" pitchFamily="2" charset="-94"/>
              </a:rPr>
              <a:t>attribute</a:t>
            </a:r>
            <a:r>
              <a:rPr lang="tr-TR" dirty="0">
                <a:latin typeface="Montserrat" panose="00000500000000000000" pitchFamily="2" charset="-94"/>
              </a:rPr>
              <a:t> u aynı olan </a:t>
            </a:r>
            <a:r>
              <a:rPr lang="tr-TR" dirty="0" err="1">
                <a:latin typeface="Montserrat" panose="00000500000000000000" pitchFamily="2" charset="-94"/>
              </a:rPr>
              <a:t>radio</a:t>
            </a:r>
            <a:r>
              <a:rPr lang="tr-TR" dirty="0">
                <a:latin typeface="Montserrat" panose="00000500000000000000" pitchFamily="2" charset="-94"/>
              </a:rPr>
              <a:t> butonlar kendi aralarında grup olurlar.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latin typeface="Montserrat" panose="00000500000000000000" pitchFamily="2" charset="-94"/>
              </a:rPr>
              <a:t>File: Dosya yüklemek için kullanılır.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Color</a:t>
            </a:r>
            <a:r>
              <a:rPr lang="tr-TR" dirty="0">
                <a:latin typeface="Montserrat" panose="00000500000000000000" pitchFamily="2" charset="-94"/>
              </a:rPr>
              <a:t>: Renk seçmek için kullanılır.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="#FF0000"</a:t>
            </a:r>
            <a:endParaRPr lang="tr-TR" dirty="0">
              <a:latin typeface="Montserrat" panose="00000500000000000000" pitchFamily="2" charset="-9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latin typeface="Montserrat" panose="00000500000000000000" pitchFamily="2" charset="-94"/>
              </a:rPr>
              <a:t>Range</a:t>
            </a:r>
            <a:r>
              <a:rPr lang="tr-TR" dirty="0">
                <a:latin typeface="Montserrat" panose="00000500000000000000" pitchFamily="2" charset="-94"/>
              </a:rPr>
              <a:t>: Bir aralık seçmek için kullanılır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5759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Date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Tarih seçmek için kullanılır.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="2021-08-05"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Time: </a:t>
            </a:r>
            <a:r>
              <a:rPr lang="tr-TR" dirty="0">
                <a:latin typeface="Montserrat" panose="00000500000000000000" pitchFamily="2" charset="-94"/>
              </a:rPr>
              <a:t>Zaman seçmek için kullanılır.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="21:15"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Datetime-local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Tarih ve saati aynı anda seçmek için kullanılır.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Month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Ay seçmek için kullanılır.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="2021-08"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Week</a:t>
            </a:r>
            <a:r>
              <a:rPr lang="tr-TR" dirty="0"/>
              <a:t>: </a:t>
            </a:r>
            <a:r>
              <a:rPr lang="tr-TR" dirty="0">
                <a:latin typeface="Montserrat" panose="00000500000000000000" pitchFamily="2" charset="-94"/>
              </a:rPr>
              <a:t>Hafta seçmek için kullanılır.</a:t>
            </a: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5525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latin typeface="Montserrat" panose="00000500000000000000" pitchFamily="2" charset="-94"/>
              </a:rPr>
              <a:t>Kullanıcıya listeden seçim yaptırmak için kullanılır. Ülke, şehir gibi seçimler bu şekilde yapılır. Bunun için </a:t>
            </a:r>
            <a:r>
              <a:rPr lang="tr-TR" dirty="0" err="1">
                <a:latin typeface="Montserrat" panose="00000500000000000000" pitchFamily="2" charset="-94"/>
              </a:rPr>
              <a:t>select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</a:t>
            </a:r>
            <a:r>
              <a:rPr lang="tr-TR" dirty="0">
                <a:latin typeface="Montserrat" panose="00000500000000000000" pitchFamily="2" charset="-94"/>
              </a:rPr>
              <a:t> kullanılır. Her bir seçenek ise </a:t>
            </a:r>
            <a:r>
              <a:rPr lang="tr-TR" dirty="0" err="1">
                <a:latin typeface="Montserrat" panose="00000500000000000000" pitchFamily="2" charset="-94"/>
              </a:rPr>
              <a:t>option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</a:t>
            </a:r>
            <a:r>
              <a:rPr lang="tr-TR" dirty="0">
                <a:latin typeface="Montserrat" panose="00000500000000000000" pitchFamily="2" charset="-94"/>
              </a:rPr>
              <a:t> içine konulur.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>
              <a:latin typeface="Montserrat" panose="00000500000000000000" pitchFamily="2" charset="-94"/>
            </a:endParaRPr>
          </a:p>
          <a:p>
            <a:r>
              <a:rPr lang="tr-TR" b="1" dirty="0" err="1">
                <a:latin typeface="Montserrat" panose="00000500000000000000" pitchFamily="2" charset="-94"/>
              </a:rPr>
              <a:t>multiple</a:t>
            </a:r>
            <a:r>
              <a:rPr lang="tr-TR" dirty="0">
                <a:latin typeface="Montserrat" panose="00000500000000000000" pitchFamily="2" charset="-94"/>
              </a:rPr>
              <a:t>: Birden fazla seçim yapma imkanı sağlar</a:t>
            </a:r>
            <a:endParaRPr lang="tr-TR" b="1" dirty="0">
              <a:latin typeface="Montserrat" panose="00000500000000000000" pitchFamily="2" charset="-94"/>
            </a:endParaRPr>
          </a:p>
          <a:p>
            <a:r>
              <a:rPr lang="tr-TR" b="1" dirty="0">
                <a:latin typeface="Montserrat" panose="00000500000000000000" pitchFamily="2" charset="-94"/>
              </a:rPr>
              <a:t>size</a:t>
            </a:r>
            <a:r>
              <a:rPr lang="tr-TR" dirty="0">
                <a:latin typeface="Montserrat" panose="00000500000000000000" pitchFamily="2" charset="-94"/>
              </a:rPr>
              <a:t> : aynı anda gösterilen eleman sayısını belirler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>
              <a:latin typeface="Montserrat" panose="00000500000000000000" pitchFamily="2" charset="-94"/>
            </a:endParaRP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820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err="1">
                <a:latin typeface="Montserrat" panose="00000500000000000000" pitchFamily="2" charset="-94"/>
              </a:rPr>
              <a:t>Rows</a:t>
            </a:r>
            <a:r>
              <a:rPr lang="tr-TR" dirty="0">
                <a:latin typeface="Montserrat" panose="00000500000000000000" pitchFamily="2" charset="-94"/>
              </a:rPr>
              <a:t>:  satır sayısını belirler</a:t>
            </a:r>
          </a:p>
          <a:p>
            <a:r>
              <a:rPr lang="tr-TR" b="1" dirty="0" err="1">
                <a:latin typeface="Montserrat" panose="00000500000000000000" pitchFamily="2" charset="-94"/>
              </a:rPr>
              <a:t>Cols</a:t>
            </a:r>
            <a:r>
              <a:rPr lang="tr-TR" dirty="0">
                <a:latin typeface="Montserrat" panose="00000500000000000000" pitchFamily="2" charset="-94"/>
              </a:rPr>
              <a:t>: sütun sayısını belirler.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509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tr-TR" sz="1200" dirty="0" err="1"/>
              <a:t>İnput</a:t>
            </a:r>
            <a:r>
              <a:rPr lang="tr-TR" sz="1200" dirty="0"/>
              <a:t> </a:t>
            </a:r>
            <a:r>
              <a:rPr lang="tr-TR" sz="1200" dirty="0" err="1"/>
              <a:t>ların</a:t>
            </a:r>
            <a:r>
              <a:rPr lang="tr-TR" sz="1200" dirty="0"/>
              <a:t> içine konulan çeşitli </a:t>
            </a:r>
            <a:r>
              <a:rPr lang="tr-TR" sz="1200" dirty="0" err="1"/>
              <a:t>attribute</a:t>
            </a:r>
            <a:r>
              <a:rPr lang="tr-TR" sz="1200" dirty="0"/>
              <a:t> </a:t>
            </a:r>
            <a:r>
              <a:rPr lang="tr-TR" sz="1200" dirty="0" err="1"/>
              <a:t>lar</a:t>
            </a:r>
            <a:r>
              <a:rPr lang="tr-TR" sz="1200" dirty="0"/>
              <a:t> ile girilen bilgilerin istenilen kriterlere uygun olup olmadığı kontrol edilebilir. Bu </a:t>
            </a:r>
            <a:r>
              <a:rPr lang="tr-TR" sz="1200" dirty="0" err="1"/>
              <a:t>validasyon</a:t>
            </a:r>
            <a:r>
              <a:rPr lang="tr-TR" sz="1200" dirty="0"/>
              <a:t> </a:t>
            </a:r>
            <a:r>
              <a:rPr lang="tr-TR" sz="1200" dirty="0" err="1"/>
              <a:t>submit</a:t>
            </a:r>
            <a:r>
              <a:rPr lang="tr-TR" sz="1200" dirty="0"/>
              <a:t> butonuna basıldığında tarayıcı </a:t>
            </a:r>
            <a:r>
              <a:rPr lang="tr-TR" sz="1200" dirty="0" err="1"/>
              <a:t>tarfından</a:t>
            </a:r>
            <a:r>
              <a:rPr lang="tr-TR" sz="1200" dirty="0"/>
              <a:t> gerçekleştirilir. </a:t>
            </a:r>
            <a:r>
              <a:rPr lang="tr-TR" sz="1200" dirty="0" err="1"/>
              <a:t>Input</a:t>
            </a:r>
            <a:r>
              <a:rPr lang="tr-TR" sz="1200" dirty="0"/>
              <a:t> </a:t>
            </a:r>
            <a:r>
              <a:rPr lang="tr-TR" sz="1200" dirty="0" err="1"/>
              <a:t>ların</a:t>
            </a:r>
            <a:r>
              <a:rPr lang="tr-TR" sz="1200" dirty="0"/>
              <a:t> </a:t>
            </a:r>
            <a:r>
              <a:rPr lang="tr-TR" sz="1200" dirty="0" err="1"/>
              <a:t>type</a:t>
            </a:r>
            <a:r>
              <a:rPr lang="tr-TR" sz="1200" dirty="0"/>
              <a:t> </a:t>
            </a:r>
            <a:r>
              <a:rPr lang="tr-TR" sz="1200" dirty="0" err="1"/>
              <a:t>attribute</a:t>
            </a:r>
            <a:r>
              <a:rPr lang="tr-TR" sz="1200" dirty="0"/>
              <a:t> una yazılan ifade de </a:t>
            </a:r>
            <a:r>
              <a:rPr lang="tr-TR" sz="1200" dirty="0" err="1"/>
              <a:t>validasyonu</a:t>
            </a:r>
            <a:r>
              <a:rPr lang="tr-TR" sz="1200" dirty="0"/>
              <a:t> tetikler.</a:t>
            </a:r>
          </a:p>
          <a:p>
            <a:pPr marL="0" indent="0">
              <a:lnSpc>
                <a:spcPct val="120000"/>
              </a:lnSpc>
              <a:buNone/>
            </a:pP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Required</a:t>
            </a:r>
            <a:r>
              <a:rPr lang="tr-TR" sz="1200" dirty="0"/>
              <a:t>: </a:t>
            </a:r>
            <a:r>
              <a:rPr lang="tr-TR" dirty="0" err="1">
                <a:latin typeface="Montserrat" panose="00000500000000000000" pitchFamily="2" charset="-94"/>
              </a:rPr>
              <a:t>İnputu</a:t>
            </a:r>
            <a:r>
              <a:rPr lang="tr-TR" dirty="0">
                <a:latin typeface="Montserrat" panose="00000500000000000000" pitchFamily="2" charset="-94"/>
              </a:rPr>
              <a:t> zorunlu hale getirir. Boş geçilemez</a:t>
            </a: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Minlength</a:t>
            </a:r>
            <a:r>
              <a:rPr lang="tr-TR" sz="1200" dirty="0"/>
              <a:t>: </a:t>
            </a:r>
            <a:r>
              <a:rPr lang="tr-TR" dirty="0">
                <a:latin typeface="Montserrat" panose="00000500000000000000" pitchFamily="2" charset="-94"/>
              </a:rPr>
              <a:t>En az girilmesi gereken karakter sayısını </a:t>
            </a:r>
            <a:r>
              <a:rPr lang="tr-TR" dirty="0" err="1">
                <a:latin typeface="Montserrat" panose="00000500000000000000" pitchFamily="2" charset="-94"/>
              </a:rPr>
              <a:t>beirler</a:t>
            </a: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Maxlength</a:t>
            </a:r>
            <a:r>
              <a:rPr lang="tr-TR" sz="1200" dirty="0"/>
              <a:t>: </a:t>
            </a:r>
            <a:r>
              <a:rPr lang="tr-TR" dirty="0">
                <a:latin typeface="Montserrat" panose="00000500000000000000" pitchFamily="2" charset="-94"/>
              </a:rPr>
              <a:t>En çok girilmesi gereken karakter sayısını </a:t>
            </a:r>
            <a:r>
              <a:rPr lang="tr-TR" dirty="0" err="1">
                <a:latin typeface="Montserrat" panose="00000500000000000000" pitchFamily="2" charset="-94"/>
              </a:rPr>
              <a:t>beirler</a:t>
            </a: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Min</a:t>
            </a:r>
            <a:r>
              <a:rPr lang="tr-TR" sz="1200" dirty="0"/>
              <a:t>: </a:t>
            </a:r>
            <a:r>
              <a:rPr lang="tr-TR" dirty="0">
                <a:latin typeface="Montserrat" panose="00000500000000000000" pitchFamily="2" charset="-94"/>
              </a:rPr>
              <a:t>Girilmesi gereken en küçük değeri belirler</a:t>
            </a: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Max</a:t>
            </a:r>
            <a:r>
              <a:rPr lang="tr-TR" sz="1200" dirty="0"/>
              <a:t>: </a:t>
            </a:r>
            <a:r>
              <a:rPr lang="tr-TR" dirty="0">
                <a:latin typeface="Montserrat" panose="00000500000000000000" pitchFamily="2" charset="-94"/>
              </a:rPr>
              <a:t>Girilmesi gereken en büyük değeri belirler</a:t>
            </a:r>
            <a:endParaRPr lang="tr-TR" sz="1200" dirty="0"/>
          </a:p>
          <a:p>
            <a:endParaRPr lang="tr-TR" sz="1200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1567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Web sayfalarının iskelet yapısı hangi </a:t>
            </a:r>
            <a:r>
              <a:rPr lang="tr-TR" dirty="0" err="1"/>
              <a:t>taglarla</a:t>
            </a:r>
            <a:r>
              <a:rPr lang="tr-TR" dirty="0"/>
              <a:t> hazırlanır?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069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</a:t>
            </a:r>
            <a:r>
              <a:rPr lang="tr-TR" dirty="0" err="1"/>
              <a:t>Figure</a:t>
            </a:r>
            <a:r>
              <a:rPr lang="tr-TR" dirty="0"/>
              <a:t> ile </a:t>
            </a:r>
            <a:r>
              <a:rPr lang="tr-TR" dirty="0" err="1"/>
              <a:t>img</a:t>
            </a:r>
            <a:r>
              <a:rPr lang="tr-TR" dirty="0"/>
              <a:t> arasında ne fark vardır?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6780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Sayfaya eklendiklerinde yeni bir satırdan başlayan ve tüm satırı kaplayan yanına bir element konulduğunda onu alt satıra kaydıran elementler </a:t>
            </a:r>
            <a:r>
              <a:rPr lang="tr-TR" b="1" dirty="0" err="1"/>
              <a:t>block</a:t>
            </a:r>
            <a:r>
              <a:rPr lang="tr-TR" dirty="0"/>
              <a:t>, sadece gerektiği kadar yer kaplayan elementlere ise </a:t>
            </a:r>
            <a:r>
              <a:rPr lang="tr-TR" b="1" dirty="0"/>
              <a:t>inline</a:t>
            </a:r>
            <a:r>
              <a:rPr lang="tr-TR" dirty="0"/>
              <a:t> elementler denir.</a:t>
            </a:r>
          </a:p>
          <a:p>
            <a:endParaRPr lang="tr-TR" dirty="0"/>
          </a:p>
          <a:p>
            <a:r>
              <a:rPr lang="tr-TR" dirty="0"/>
              <a:t>INTERVIEW QUESTION: </a:t>
            </a:r>
            <a:r>
              <a:rPr lang="tr-TR" dirty="0" err="1"/>
              <a:t>Block</a:t>
            </a:r>
            <a:r>
              <a:rPr lang="tr-TR" dirty="0"/>
              <a:t> ve </a:t>
            </a:r>
            <a:r>
              <a:rPr lang="tr-TR" dirty="0" err="1"/>
              <a:t>Inline</a:t>
            </a:r>
            <a:r>
              <a:rPr lang="tr-TR" dirty="0"/>
              <a:t> ne demektir?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637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6907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HTML de meta data nasıl eklenir.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2600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INTERVIEW QUESTION: Sayfanın karakter kodlama tanımlaması nasıl yapılır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0901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1022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20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>
                <a:latin typeface="Montserrat" panose="00000500000000000000" pitchFamily="2" charset="-94"/>
              </a:rPr>
              <a:t>Parent</a:t>
            </a:r>
            <a:r>
              <a:rPr lang="tr-TR" dirty="0">
                <a:latin typeface="Montserrat" panose="00000500000000000000" pitchFamily="2" charset="-94"/>
              </a:rPr>
              <a:t>    :  Bir elementi içine alan elemente </a:t>
            </a:r>
            <a:r>
              <a:rPr lang="tr-TR" dirty="0" err="1">
                <a:latin typeface="Montserrat" panose="00000500000000000000" pitchFamily="2" charset="-94"/>
              </a:rPr>
              <a:t>parent</a:t>
            </a:r>
            <a:r>
              <a:rPr lang="tr-TR" dirty="0">
                <a:latin typeface="Montserrat" panose="00000500000000000000" pitchFamily="2" charset="-94"/>
              </a:rPr>
              <a:t> element denir.</a:t>
            </a:r>
          </a:p>
          <a:p>
            <a:r>
              <a:rPr lang="tr-TR" dirty="0">
                <a:latin typeface="Montserrat" panose="00000500000000000000" pitchFamily="2" charset="-94"/>
              </a:rPr>
              <a:t>Child      :  Bir elementin içinde bulunan elementlere </a:t>
            </a:r>
            <a:r>
              <a:rPr lang="tr-TR" dirty="0" err="1">
                <a:latin typeface="Montserrat" panose="00000500000000000000" pitchFamily="2" charset="-94"/>
              </a:rPr>
              <a:t>child</a:t>
            </a:r>
            <a:r>
              <a:rPr lang="tr-TR" dirty="0">
                <a:latin typeface="Montserrat" panose="00000500000000000000" pitchFamily="2" charset="-94"/>
              </a:rPr>
              <a:t> element denir.</a:t>
            </a:r>
          </a:p>
          <a:p>
            <a:endParaRPr lang="tr-TR" dirty="0"/>
          </a:p>
          <a:p>
            <a:r>
              <a:rPr lang="tr-TR" dirty="0"/>
              <a:t>INTERVIEW QUESTION: </a:t>
            </a:r>
            <a:r>
              <a:rPr lang="tr-TR" dirty="0" err="1"/>
              <a:t>Tag</a:t>
            </a:r>
            <a:r>
              <a:rPr lang="tr-TR" dirty="0"/>
              <a:t> ile Element arasında ne fark vardır?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285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Client, browser da bir web sitesinin adresini yazıp istekte bulunduğunda bu istek ISP üzerinden sunucuya ulaştırılır. Sunucu kendisine gelen isteğe karşılık önce istenen dosyayı açıp kendisinin gerçekleştirmesi gereken </a:t>
            </a:r>
            <a:r>
              <a:rPr lang="tr-TR" dirty="0" err="1"/>
              <a:t>backend</a:t>
            </a:r>
            <a:r>
              <a:rPr lang="tr-TR" dirty="0"/>
              <a:t> kod olup olmadığına bakar. Eğer varsa bunları gerçekleştirir ve tamamen html haline gelmiş dosyayı geriye </a:t>
            </a:r>
            <a:r>
              <a:rPr lang="tr-TR" dirty="0" err="1"/>
              <a:t>client</a:t>
            </a:r>
            <a:r>
              <a:rPr lang="tr-TR" dirty="0"/>
              <a:t> a gönderir.</a:t>
            </a:r>
          </a:p>
          <a:p>
            <a:pPr marL="0" indent="0">
              <a:buNone/>
            </a:pPr>
            <a:r>
              <a:rPr lang="tr-TR" dirty="0"/>
              <a:t>İstek yapan </a:t>
            </a:r>
            <a:r>
              <a:rPr lang="tr-TR" dirty="0" err="1"/>
              <a:t>client</a:t>
            </a:r>
            <a:r>
              <a:rPr lang="tr-TR" dirty="0"/>
              <a:t> in browser ı gelen dosyayı alır ve içinde bulunan </a:t>
            </a:r>
            <a:r>
              <a:rPr lang="tr-TR" dirty="0" err="1"/>
              <a:t>frontend</a:t>
            </a:r>
            <a:r>
              <a:rPr lang="tr-TR" dirty="0"/>
              <a:t> kodları sırayla yorumlar. Bu arada sayfa içinde resim video ses gibi eklentiler varsa bunlar için de ayrıca sunucuya istekte bulunur.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https://www.youtube.com/watch?v=x3c1ih2NJEg</a:t>
            </a:r>
          </a:p>
          <a:p>
            <a:pPr marL="0" indent="0">
              <a:buNone/>
            </a:pPr>
            <a:r>
              <a:rPr lang="tr-TR" dirty="0"/>
              <a:t>https://www.youtube.com/watch?v=hJHvdBlSxug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668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Kullanıcı</a:t>
            </a:r>
            <a:r>
              <a:rPr lang="en-US" dirty="0"/>
              <a:t> browser a “example.com” </a:t>
            </a:r>
            <a:r>
              <a:rPr lang="en-US" dirty="0" err="1"/>
              <a:t>yazar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onaylar</a:t>
            </a:r>
            <a:r>
              <a:rPr lang="en-US" dirty="0"/>
              <a:t>.</a:t>
            </a:r>
          </a:p>
          <a:p>
            <a:r>
              <a:rPr lang="en-US" dirty="0"/>
              <a:t>2- </a:t>
            </a:r>
            <a:r>
              <a:rPr lang="en-US" dirty="0" err="1"/>
              <a:t>İnternette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IP </a:t>
            </a:r>
            <a:r>
              <a:rPr lang="en-US" dirty="0" err="1"/>
              <a:t>adresleri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domain name in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adresine</a:t>
            </a:r>
            <a:r>
              <a:rPr lang="en-US" dirty="0"/>
              <a:t> </a:t>
            </a:r>
            <a:r>
              <a:rPr lang="en-US" dirty="0" err="1"/>
              <a:t>çevrilmesi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 Bu </a:t>
            </a:r>
            <a:r>
              <a:rPr lang="en-US" dirty="0" err="1"/>
              <a:t>sebeple</a:t>
            </a:r>
            <a:r>
              <a:rPr lang="en-US" dirty="0"/>
              <a:t> </a:t>
            </a:r>
            <a:r>
              <a:rPr lang="en-US" dirty="0" err="1"/>
              <a:t>önclikle</a:t>
            </a:r>
            <a:r>
              <a:rPr lang="en-US" dirty="0"/>
              <a:t> DNS cache </a:t>
            </a:r>
            <a:r>
              <a:rPr lang="en-US" dirty="0" err="1"/>
              <a:t>lere</a:t>
            </a:r>
            <a:r>
              <a:rPr lang="en-US" dirty="0"/>
              <a:t> </a:t>
            </a:r>
            <a:r>
              <a:rPr lang="en-US" dirty="0" err="1"/>
              <a:t>sırayla</a:t>
            </a:r>
            <a:r>
              <a:rPr lang="en-US" dirty="0"/>
              <a:t> </a:t>
            </a:r>
            <a:r>
              <a:rPr lang="en-US" dirty="0" err="1"/>
              <a:t>bakılır</a:t>
            </a:r>
            <a:r>
              <a:rPr lang="en-US" dirty="0"/>
              <a:t>. (Browser,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router, ISP).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bunlardan</a:t>
            </a:r>
            <a:r>
              <a:rPr lang="en-US" dirty="0"/>
              <a:t> </a:t>
            </a:r>
            <a:r>
              <a:rPr lang="en-US" dirty="0" err="1"/>
              <a:t>birinde</a:t>
            </a:r>
            <a:r>
              <a:rPr lang="en-US" dirty="0"/>
              <a:t> “example.com” un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adresi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IP </a:t>
            </a:r>
            <a:r>
              <a:rPr lang="en-US" dirty="0" err="1"/>
              <a:t>alınıp</a:t>
            </a:r>
            <a:r>
              <a:rPr lang="en-US" dirty="0"/>
              <a:t> </a:t>
            </a:r>
            <a:r>
              <a:rPr lang="en-US" dirty="0" err="1"/>
              <a:t>onunla</a:t>
            </a:r>
            <a:r>
              <a:rPr lang="en-US" dirty="0"/>
              <a:t> </a:t>
            </a:r>
            <a:r>
              <a:rPr lang="en-US" dirty="0" err="1"/>
              <a:t>iletişime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/>
              <a:t>3.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yoksa</a:t>
            </a:r>
            <a:r>
              <a:rPr lang="en-US" dirty="0"/>
              <a:t> Root DNS server </a:t>
            </a:r>
            <a:r>
              <a:rPr lang="en-US" dirty="0" err="1"/>
              <a:t>lara</a:t>
            </a:r>
            <a:r>
              <a:rPr lang="en-US" dirty="0"/>
              <a:t> </a:t>
            </a:r>
            <a:r>
              <a:rPr lang="en-US" dirty="0" err="1"/>
              <a:t>sorulur</a:t>
            </a:r>
            <a:r>
              <a:rPr lang="en-US" dirty="0"/>
              <a:t>. </a:t>
            </a:r>
            <a:r>
              <a:rPr lang="en-US" dirty="0" err="1"/>
              <a:t>Onlarda</a:t>
            </a:r>
            <a:r>
              <a:rPr lang="en-US" dirty="0"/>
              <a:t> da </a:t>
            </a:r>
            <a:r>
              <a:rPr lang="en-US" dirty="0" err="1"/>
              <a:t>sırayla</a:t>
            </a:r>
            <a:r>
              <a:rPr lang="en-US" dirty="0"/>
              <a:t> TLD (top level DNS), SLD (second level DNS) , Authoritative (registrar, 3th level) DNS</a:t>
            </a:r>
          </a:p>
          <a:p>
            <a:pPr algn="l"/>
            <a:r>
              <a:rPr lang="en-US" dirty="0"/>
              <a:t>4. </a:t>
            </a:r>
            <a:r>
              <a:rPr lang="en-US" dirty="0" err="1"/>
              <a:t>Sonuçta</a:t>
            </a:r>
            <a:r>
              <a:rPr lang="en-US" dirty="0"/>
              <a:t> IP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alınarak</a:t>
            </a:r>
            <a:r>
              <a:rPr lang="en-US" dirty="0"/>
              <a:t> </a:t>
            </a:r>
            <a:r>
              <a:rPr lang="en-US" dirty="0" err="1"/>
              <a:t>iligli</a:t>
            </a:r>
            <a:r>
              <a:rPr lang="en-US" dirty="0"/>
              <a:t> server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iltişime</a:t>
            </a:r>
            <a:r>
              <a:rPr lang="en-US" dirty="0"/>
              <a:t> </a:t>
            </a:r>
            <a:r>
              <a:rPr lang="en-US" dirty="0" err="1"/>
              <a:t>geçilir</a:t>
            </a:r>
            <a:r>
              <a:rPr lang="en-US" dirty="0"/>
              <a:t>. </a:t>
            </a:r>
            <a:r>
              <a:rPr lang="en-US" dirty="0" err="1"/>
              <a:t>İçerik</a:t>
            </a:r>
            <a:r>
              <a:rPr lang="en-US" dirty="0"/>
              <a:t> </a:t>
            </a:r>
            <a:r>
              <a:rPr lang="en-US" dirty="0" err="1"/>
              <a:t>transferinden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ilk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tanışma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e </a:t>
            </a:r>
            <a:r>
              <a:rPr lang="en-US" dirty="0" err="1"/>
              <a:t>sıkışma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(handshake) </a:t>
            </a:r>
            <a:r>
              <a:rPr lang="en-US" dirty="0" err="1"/>
              <a:t>gerçekleşir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5. </a:t>
            </a:r>
            <a:r>
              <a:rPr lang="en-US" dirty="0" err="1"/>
              <a:t>Önce</a:t>
            </a:r>
            <a:r>
              <a:rPr lang="en-US" dirty="0"/>
              <a:t> client server a </a:t>
            </a:r>
            <a:r>
              <a:rPr lang="en-US" dirty="0" err="1"/>
              <a:t>bir</a:t>
            </a:r>
            <a:r>
              <a:rPr lang="en-US" dirty="0"/>
              <a:t> SYN (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Synchronize Sequence Number)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göndererek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iletşime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başlama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sinyali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verir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daha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sonra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Server da client a SYN-ACK (SYN-Acknowledgement)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göndererek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iletişime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hazır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olduğunu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bildirir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son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olarak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Client server a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anlaşmanın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sağlandığına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yönelik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ACK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mesajı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gönderir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iletşim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başlar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6. Server, client a HTML Response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unu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gödnerir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 Bu response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içinde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status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bilgisi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içerik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bulunmaktadır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 Status 200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ise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başarılı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dönüş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olduğu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anlaşılır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7. Response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içinde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HTML, CSS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Javascript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kodları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bulunabilir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8.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Bunların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her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biri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birbirinden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bağımsız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süreçler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halinde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bazı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işlemlere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tabi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tutulur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 HTML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CSS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ler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parse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edilerek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DOM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oluşturulurken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Javascript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Js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engine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aracılığı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ile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çalıştırılarak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DOM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manipülasyonu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gerçekleştirilir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9.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Sayfa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ekranda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gözükmeden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hemen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önce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DOM render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edilip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painting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işlemi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gerçekleştirilir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</a:p>
          <a:p>
            <a:pPr algn="l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10. Bu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süreçte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Browser engine, rendering engine,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javascript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engine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ve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networking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gibi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browser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ın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bünyesinde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bulunan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çeşitli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motorlar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çalışır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86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INTERVIEW QOUESTON: </a:t>
            </a:r>
            <a:r>
              <a:rPr lang="tr-TR" b="0" dirty="0"/>
              <a:t>HTML5 in önceki versiyonlara göre avantajları nelerdir?</a:t>
            </a:r>
            <a:endParaRPr lang="tr-TR" b="1" dirty="0"/>
          </a:p>
          <a:p>
            <a:endParaRPr lang="tr-T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="1" dirty="0"/>
              <a:t>Multimedia </a:t>
            </a:r>
            <a:r>
              <a:rPr lang="tr-TR" b="1" dirty="0" err="1"/>
              <a:t>Tagları</a:t>
            </a:r>
            <a:r>
              <a:rPr lang="tr-TR" b="1" dirty="0"/>
              <a:t>                                  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Çizim                               Semantik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taglar</a:t>
            </a:r>
            <a:endParaRPr lang="tr-T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&lt;video&gt; : video eklemek için                   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Canvas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bitmap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)              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header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footer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main,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nav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audio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&gt;: ses eklemek için                        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Svg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vector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)                     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section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aside,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article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figure</a:t>
            </a:r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Input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lar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için yeni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lar</a:t>
            </a:r>
            <a:endParaRPr lang="tr-TR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tr-TR" dirty="0" err="1"/>
              <a:t>Datetime</a:t>
            </a:r>
            <a:r>
              <a:rPr lang="tr-TR" dirty="0"/>
              <a:t>,  </a:t>
            </a:r>
            <a:r>
              <a:rPr lang="tr-TR" dirty="0" err="1"/>
              <a:t>Datetime-local</a:t>
            </a:r>
            <a:r>
              <a:rPr lang="tr-TR" dirty="0"/>
              <a:t>,  </a:t>
            </a:r>
            <a:r>
              <a:rPr lang="tr-TR" dirty="0" err="1"/>
              <a:t>Date</a:t>
            </a:r>
            <a:r>
              <a:rPr lang="tr-TR" dirty="0"/>
              <a:t>, Time, </a:t>
            </a:r>
            <a:r>
              <a:rPr lang="tr-TR" dirty="0" err="1"/>
              <a:t>Week</a:t>
            </a:r>
            <a:r>
              <a:rPr lang="tr-TR" dirty="0"/>
              <a:t>, </a:t>
            </a:r>
            <a:r>
              <a:rPr lang="tr-TR" dirty="0" err="1"/>
              <a:t>Month</a:t>
            </a:r>
            <a:r>
              <a:rPr lang="tr-TR" dirty="0"/>
              <a:t>, </a:t>
            </a:r>
            <a:r>
              <a:rPr lang="tr-TR" dirty="0" err="1"/>
              <a:t>email</a:t>
            </a:r>
            <a:r>
              <a:rPr lang="tr-TR" dirty="0"/>
              <a:t>, Tel, </a:t>
            </a:r>
            <a:r>
              <a:rPr lang="tr-TR" dirty="0" err="1"/>
              <a:t>url</a:t>
            </a:r>
            <a:r>
              <a:rPr lang="tr-TR" dirty="0"/>
              <a:t>, </a:t>
            </a:r>
            <a:r>
              <a:rPr lang="tr-TR" dirty="0" err="1"/>
              <a:t>search</a:t>
            </a:r>
            <a:r>
              <a:rPr lang="tr-TR" dirty="0"/>
              <a:t>, </a:t>
            </a:r>
            <a:r>
              <a:rPr lang="tr-TR" dirty="0" err="1"/>
              <a:t>range</a:t>
            </a:r>
            <a:r>
              <a:rPr lang="tr-TR" dirty="0"/>
              <a:t>, </a:t>
            </a:r>
            <a:r>
              <a:rPr lang="tr-TR" dirty="0" err="1"/>
              <a:t>number</a:t>
            </a:r>
            <a:r>
              <a:rPr lang="tr-TR" dirty="0"/>
              <a:t>, </a:t>
            </a:r>
            <a:r>
              <a:rPr lang="tr-TR" dirty="0" err="1"/>
              <a:t>color</a:t>
            </a:r>
            <a:endParaRPr lang="tr-TR" dirty="0"/>
          </a:p>
          <a:p>
            <a:endParaRPr lang="tr-TR" dirty="0"/>
          </a:p>
          <a:p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Input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lar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için yeni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attribute</a:t>
            </a:r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lar</a:t>
            </a:r>
            <a:endParaRPr lang="tr-TR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tr-TR" dirty="0" err="1"/>
              <a:t>placeholder</a:t>
            </a:r>
            <a:r>
              <a:rPr lang="tr-TR" dirty="0"/>
              <a:t>: </a:t>
            </a:r>
            <a:r>
              <a:rPr lang="tr-TR" dirty="0" err="1"/>
              <a:t>inputlar</a:t>
            </a:r>
            <a:r>
              <a:rPr lang="tr-TR" dirty="0"/>
              <a:t> boşken yönlendirici metinler konuşabilir.</a:t>
            </a:r>
          </a:p>
          <a:p>
            <a:r>
              <a:rPr lang="tr-TR" dirty="0" err="1"/>
              <a:t>regex</a:t>
            </a:r>
            <a:r>
              <a:rPr lang="tr-TR" dirty="0"/>
              <a:t>: </a:t>
            </a:r>
            <a:r>
              <a:rPr lang="tr-TR" dirty="0" err="1"/>
              <a:t>regular</a:t>
            </a:r>
            <a:r>
              <a:rPr lang="tr-TR" dirty="0"/>
              <a:t> </a:t>
            </a:r>
            <a:r>
              <a:rPr lang="tr-TR" dirty="0" err="1"/>
              <a:t>expression</a:t>
            </a:r>
            <a:r>
              <a:rPr lang="tr-TR" dirty="0"/>
              <a:t> tanımlamak için</a:t>
            </a: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Biçimlendirme </a:t>
            </a:r>
            <a:r>
              <a:rPr lang="tr-TR" b="1" dirty="0" err="1">
                <a:solidFill>
                  <a:schemeClr val="bg2">
                    <a:lumMod val="75000"/>
                  </a:schemeClr>
                </a:solidFill>
              </a:rPr>
              <a:t>Tagları</a:t>
            </a:r>
            <a:endParaRPr lang="tr-TR" b="1" dirty="0">
              <a:solidFill>
                <a:schemeClr val="bg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="0" i="0" dirty="0" err="1">
                <a:solidFill>
                  <a:srgbClr val="000000"/>
                </a:solidFill>
                <a:effectLst/>
                <a:latin typeface="Inter"/>
              </a:rPr>
              <a:t>Progress</a:t>
            </a:r>
            <a:r>
              <a:rPr lang="tr-TR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tr-TR" b="0" i="0" dirty="0" err="1">
                <a:effectLst/>
                <a:latin typeface="Arial" panose="020B0604020202020204" pitchFamily="34" charset="0"/>
              </a:rPr>
              <a:t>Datalist</a:t>
            </a:r>
            <a:r>
              <a:rPr lang="tr-TR" b="0" i="0" dirty="0">
                <a:effectLst/>
                <a:latin typeface="Arial" panose="020B0604020202020204" pitchFamily="34" charset="0"/>
              </a:rPr>
              <a:t>, </a:t>
            </a:r>
            <a:r>
              <a:rPr lang="tr-TR" b="0" i="0" dirty="0" err="1">
                <a:effectLst/>
                <a:latin typeface="Arial" panose="020B0604020202020204" pitchFamily="34" charset="0"/>
              </a:rPr>
              <a:t>Details</a:t>
            </a:r>
            <a:r>
              <a:rPr lang="tr-TR" b="0" i="0" dirty="0">
                <a:effectLst/>
                <a:latin typeface="Arial" panose="020B0604020202020204" pitchFamily="34" charset="0"/>
              </a:rPr>
              <a:t>, </a:t>
            </a:r>
            <a:r>
              <a:rPr lang="tr-TR" b="0" i="0" dirty="0" err="1">
                <a:effectLst/>
                <a:latin typeface="Arial" panose="020B0604020202020204" pitchFamily="34" charset="0"/>
              </a:rPr>
              <a:t>Embed</a:t>
            </a:r>
            <a:r>
              <a:rPr lang="tr-TR" b="0" i="0" dirty="0">
                <a:effectLst/>
                <a:latin typeface="Arial" panose="020B0604020202020204" pitchFamily="34" charset="0"/>
              </a:rPr>
              <a:t>, Mark, </a:t>
            </a:r>
            <a:r>
              <a:rPr lang="tr-TR" b="0" i="0" dirty="0" err="1">
                <a:effectLst/>
                <a:latin typeface="Arial" panose="020B0604020202020204" pitchFamily="34" charset="0"/>
              </a:rPr>
              <a:t>Meter</a:t>
            </a:r>
            <a:r>
              <a:rPr lang="tr-TR" b="0" i="0" dirty="0">
                <a:effectLst/>
                <a:latin typeface="Arial" panose="020B0604020202020204" pitchFamily="34" charset="0"/>
              </a:rPr>
              <a:t>, </a:t>
            </a:r>
            <a:r>
              <a:rPr lang="tr-TR" b="0" i="0" dirty="0" err="1">
                <a:effectLst/>
                <a:latin typeface="Arial" panose="020B0604020202020204" pitchFamily="34" charset="0"/>
              </a:rPr>
              <a:t>Output</a:t>
            </a:r>
            <a:endParaRPr lang="tr-T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="0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tr-TR" b="1" dirty="0">
                <a:solidFill>
                  <a:schemeClr val="bg2">
                    <a:lumMod val="75000"/>
                  </a:schemeClr>
                </a:solidFill>
              </a:rPr>
              <a:t>Dinamik Özellikler (API)</a:t>
            </a:r>
          </a:p>
          <a:p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Geolocation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Web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storage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Local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),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Drag-drop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Web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workers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, SSE (Server Side </a:t>
            </a:r>
            <a:r>
              <a:rPr lang="tr-TR" dirty="0" err="1">
                <a:solidFill>
                  <a:schemeClr val="bg2">
                    <a:lumMod val="75000"/>
                  </a:schemeClr>
                </a:solidFill>
              </a:rPr>
              <a:t>Events</a:t>
            </a:r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>
              <a:solidFill>
                <a:schemeClr val="bg2">
                  <a:lumMod val="75000"/>
                </a:schemeClr>
              </a:solidFill>
            </a:endParaRP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734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761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mage Gallery">
            <a:extLst>
              <a:ext uri="{FF2B5EF4-FFF2-40B4-BE49-F238E27FC236}">
                <a16:creationId xmlns:a16="http://schemas.microsoft.com/office/drawing/2014/main" id="{7044FDDF-0206-F8C3-4731-DEA8A714F4BD}"/>
              </a:ext>
            </a:extLst>
          </p:cNvPr>
          <p:cNvGrpSpPr/>
          <p:nvPr userDrawn="1"/>
        </p:nvGrpSpPr>
        <p:grpSpPr>
          <a:xfrm>
            <a:off x="-38739" y="-6111"/>
            <a:ext cx="12269478" cy="7198584"/>
            <a:chOff x="0" y="0"/>
            <a:chExt cx="24538954" cy="14397166"/>
          </a:xfrm>
        </p:grpSpPr>
        <p:pic>
          <p:nvPicPr>
            <p:cNvPr id="3" name="BATCH (5).png" descr="BATCH (5).png">
              <a:extLst>
                <a:ext uri="{FF2B5EF4-FFF2-40B4-BE49-F238E27FC236}">
                  <a16:creationId xmlns:a16="http://schemas.microsoft.com/office/drawing/2014/main" id="{E356E23A-F02C-522B-01A4-7E515F91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" r="20"/>
            <a:stretch>
              <a:fillRect/>
            </a:stretch>
          </p:blipFill>
          <p:spPr>
            <a:xfrm>
              <a:off x="0" y="0"/>
              <a:ext cx="24538955" cy="1380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Caption">
              <a:extLst>
                <a:ext uri="{FF2B5EF4-FFF2-40B4-BE49-F238E27FC236}">
                  <a16:creationId xmlns:a16="http://schemas.microsoft.com/office/drawing/2014/main" id="{C599F93D-ED66-B171-C542-8BE64A85BD73}"/>
                </a:ext>
              </a:extLst>
            </p:cNvPr>
            <p:cNvSpPr/>
            <p:nvPr/>
          </p:nvSpPr>
          <p:spPr>
            <a:xfrm>
              <a:off x="0" y="13885000"/>
              <a:ext cx="24538955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Caption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BDE099-DA95-85DD-73F1-ECE1A77A46B8}"/>
              </a:ext>
            </a:extLst>
          </p:cNvPr>
          <p:cNvSpPr txBox="1"/>
          <p:nvPr userDrawn="1"/>
        </p:nvSpPr>
        <p:spPr>
          <a:xfrm>
            <a:off x="2547501" y="5303734"/>
            <a:ext cx="7851739" cy="519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ZOOM GİRİŞLERİNİZİ LÜTFEN </a:t>
            </a:r>
            <a:r>
              <a:rPr lang="tr-TR" b="1" dirty="0">
                <a:solidFill>
                  <a:schemeClr val="bg1"/>
                </a:solidFill>
                <a:latin typeface="Montserrat" panose="00000500000000000000" pitchFamily="2" charset="-94"/>
              </a:rPr>
              <a:t>LMS</a:t>
            </a:r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 SİSTEMİ ÜZERİNDEN YAPINIZ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11F059-EEF3-C562-BC37-6EF130DFDB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2267" y="2112963"/>
            <a:ext cx="4614863" cy="519112"/>
          </a:xfrm>
        </p:spPr>
        <p:txBody>
          <a:bodyPr>
            <a:noAutofit/>
          </a:bodyPr>
          <a:lstStyle>
            <a:lvl1pPr marL="0" indent="0">
              <a:buNone/>
              <a:defRPr lang="en-US" sz="3800" b="1" dirty="0">
                <a:solidFill>
                  <a:srgbClr val="7911F8"/>
                </a:solidFill>
                <a:latin typeface="Montserrat" panose="00000500000000000000" pitchFamily="2" charset="-94"/>
              </a:defRPr>
            </a:lvl1pPr>
          </a:lstStyle>
          <a:p>
            <a:pPr marL="342900" lvl="0" indent="-342900"/>
            <a:r>
              <a:rPr lang="en-US" dirty="0"/>
              <a:t>B115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1575A55-A55E-2DEE-63DD-7AA4FFCDDD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2267" y="2747963"/>
            <a:ext cx="4614863" cy="519112"/>
          </a:xfrm>
        </p:spPr>
        <p:txBody>
          <a:bodyPr>
            <a:noAutofit/>
          </a:bodyPr>
          <a:lstStyle>
            <a:lvl1pPr marL="0" indent="0">
              <a:buNone/>
              <a:defRPr lang="en-US" sz="3800" b="0" dirty="0">
                <a:solidFill>
                  <a:srgbClr val="7911F8"/>
                </a:solidFill>
                <a:latin typeface="Montserrat" panose="00000500000000000000" pitchFamily="2" charset="-94"/>
              </a:defRPr>
            </a:lvl1pPr>
          </a:lstStyle>
          <a:p>
            <a:pPr marL="342900" lvl="0" indent="-342900"/>
            <a:r>
              <a:rPr lang="en-US" dirty="0"/>
              <a:t>React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2620DE8-D8B6-49C5-72EA-97E139EF67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2266" y="3382963"/>
            <a:ext cx="4614863" cy="519112"/>
          </a:xfrm>
        </p:spPr>
        <p:txBody>
          <a:bodyPr>
            <a:noAutofit/>
          </a:bodyPr>
          <a:lstStyle>
            <a:lvl1pPr marL="0" indent="0">
              <a:buNone/>
              <a:defRPr lang="en-US" sz="3800" b="1" dirty="0">
                <a:solidFill>
                  <a:srgbClr val="7911F8"/>
                </a:solidFill>
                <a:latin typeface="Montserrat" panose="00000500000000000000" pitchFamily="2" charset="-94"/>
              </a:defRPr>
            </a:lvl1pPr>
          </a:lstStyle>
          <a:p>
            <a:pPr marL="342900" lvl="0" indent="-342900"/>
            <a:r>
              <a:rPr lang="en-US" dirty="0"/>
              <a:t>06.12.2022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4DCBF13-771E-700B-3C91-E04128C52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2265" y="4017963"/>
            <a:ext cx="6273802" cy="519112"/>
          </a:xfrm>
        </p:spPr>
        <p:txBody>
          <a:bodyPr>
            <a:noAutofit/>
          </a:bodyPr>
          <a:lstStyle>
            <a:lvl1pPr marL="0" indent="0">
              <a:buNone/>
              <a:defRPr lang="en-US" sz="3800" b="0" dirty="0">
                <a:solidFill>
                  <a:srgbClr val="7911F8"/>
                </a:solidFill>
                <a:latin typeface="Montserrat" panose="00000500000000000000" pitchFamily="2" charset="-94"/>
              </a:defRPr>
            </a:lvl1pPr>
          </a:lstStyle>
          <a:p>
            <a:pPr marL="342900" lvl="0" indent="-342900"/>
            <a:r>
              <a:rPr lang="en-US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98998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6" name="Metin Yer Tutucusu 4">
            <a:extLst>
              <a:ext uri="{FF2B5EF4-FFF2-40B4-BE49-F238E27FC236}">
                <a16:creationId xmlns:a16="http://schemas.microsoft.com/office/drawing/2014/main" id="{257500A3-56D8-48BB-A3EF-81F432D747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F4EF3C18-9E35-4DD8-862E-EC1B69586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139FEE47-CFA5-48EB-84FD-D45249ABD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AB20A729-6053-4760-8F7B-69C2DB16B3B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4521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6D3581CA-77DF-48A4-B192-2DBA37A52B5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08713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92BDB3D4-F27A-4B70-A21B-448B1C6D037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202904" y="218207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75497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17A5AE93-2EFA-4C3B-A3BE-E015DDB7BC0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51000">
                <a:srgbClr val="879BFA"/>
              </a:gs>
              <a:gs pos="0">
                <a:srgbClr val="879BFA">
                  <a:alpha val="0"/>
                </a:srgb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B90B6BB-3FA7-4942-8CBA-0F9CACA114D4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8D64F2AA-03E7-4476-A3AC-BD9EA565C5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8350" y="1505336"/>
            <a:ext cx="582930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619960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144EF60F-FAEF-4E1C-86B8-56E8A05EEAD1}"/>
              </a:ext>
            </a:extLst>
          </p:cNvPr>
          <p:cNvSpPr/>
          <p:nvPr userDrawn="1"/>
        </p:nvSpPr>
        <p:spPr>
          <a:xfrm>
            <a:off x="263720" y="0"/>
            <a:ext cx="1395048" cy="6858000"/>
          </a:xfrm>
          <a:prstGeom prst="rect">
            <a:avLst/>
          </a:prstGeom>
          <a:gradFill>
            <a:gsLst>
              <a:gs pos="51000">
                <a:srgbClr val="879BFA"/>
              </a:gs>
              <a:gs pos="0">
                <a:srgbClr val="879BFA">
                  <a:alpha val="0"/>
                </a:srgb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EE42D2AC-039A-4D4B-BED1-95DCDB416C3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935219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0B035910-8DAF-4EB6-BB95-F6327499C030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51000">
                <a:srgbClr val="879BFA"/>
              </a:gs>
              <a:gs pos="0">
                <a:srgbClr val="879BFA">
                  <a:alpha val="0"/>
                </a:srgb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6EA736F5-1260-49F7-8224-A4F09EDF344A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743836"/>
            <a:ext cx="9352190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D7271C27-F3EC-4229-A789-427D6B34D1B8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51000">
                <a:srgbClr val="879BFA"/>
              </a:gs>
              <a:gs pos="0">
                <a:srgbClr val="879BFA">
                  <a:alpha val="0"/>
                </a:srgb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C0C8901-A759-444D-AAC2-B3D1EB5ACA76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F657DC5-45FC-4A3D-B08F-B72D909F4101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6E27D5C-1980-4224-95F7-B9E3260BD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6424" y="1743836"/>
            <a:ext cx="5895975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7" name="İçerik Yer Tutucusu 9">
            <a:extLst>
              <a:ext uri="{FF2B5EF4-FFF2-40B4-BE49-F238E27FC236}">
                <a16:creationId xmlns:a16="http://schemas.microsoft.com/office/drawing/2014/main" id="{FE630EE9-C3F6-4ADB-A3AF-C0825BAFC6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490531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2835CA42-D903-453D-9616-3774ED63E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Montserrat" panose="00000500000000000000" pitchFamily="2" charset="-94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Başlık ekleyebilirsiniz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Alt Başlık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22749A-1C12-4BF2-8757-AE8175FB749F}"/>
              </a:ext>
            </a:extLst>
          </p:cNvPr>
          <p:cNvSpPr/>
          <p:nvPr userDrawn="1"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8E6897D-BEEC-4583-B3D3-5E748E4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69" y="711006"/>
            <a:ext cx="1069078" cy="114381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8EA6B85-6BB3-4DDA-AD72-9B6C0E9A5EB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649192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53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4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77458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9A8A5EDE-6D33-437E-9E3D-4C25834FF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5" name="Resim Yer Tutucusu 4">
            <a:extLst>
              <a:ext uri="{FF2B5EF4-FFF2-40B4-BE49-F238E27FC236}">
                <a16:creationId xmlns:a16="http://schemas.microsoft.com/office/drawing/2014/main" id="{A2D7425F-5011-48D0-ADA4-DED225E58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507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110697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Resim Yer Tutucusu 4">
            <a:extLst>
              <a:ext uri="{FF2B5EF4-FFF2-40B4-BE49-F238E27FC236}">
                <a16:creationId xmlns:a16="http://schemas.microsoft.com/office/drawing/2014/main" id="{2DCDF228-10DC-4D26-9CC1-C3DA933707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8" name="Resim Yer Tutucusu 4">
            <a:extLst>
              <a:ext uri="{FF2B5EF4-FFF2-40B4-BE49-F238E27FC236}">
                <a16:creationId xmlns:a16="http://schemas.microsoft.com/office/drawing/2014/main" id="{7D0DA630-5F9E-46EA-A884-6A09488CE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644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1A3E05BA-F1F3-43D6-BF80-24551BFB76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08662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fld id="{EE310759-E798-40C8-95BA-2401128CD1F8}" type="datetimeFigureOut">
              <a:rPr lang="tr-TR" smtClean="0"/>
              <a:pPr/>
              <a:t>12.07.2023</a:t>
            </a:fld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Montserrat" panose="00000500000000000000" pitchFamily="2" charset="-94"/>
              </a:defRPr>
            </a:lvl1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64D8D8E-F4DC-4EC6-917F-8710E26B455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26" y="147815"/>
            <a:ext cx="5772789" cy="61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679" r:id="rId3"/>
    <p:sldLayoutId id="2147483692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Montserrat" panose="00000500000000000000" pitchFamily="2" charset="-94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15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3AAD83-FC12-98A5-713D-631EBF157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2267" y="2112963"/>
            <a:ext cx="5836261" cy="519112"/>
          </a:xfrm>
        </p:spPr>
        <p:txBody>
          <a:bodyPr/>
          <a:lstStyle/>
          <a:p>
            <a:r>
              <a:rPr lang="en-US" dirty="0"/>
              <a:t>130-131-158-218-168-169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26E8C-C320-0E74-DF71-A1D011971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/>
              <a:t>HTML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DC437-A4CA-2F27-DA66-CE99EF8BB4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13.07.2023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C388F-C730-5AB5-7517-6B8379B4D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7868" y="3966369"/>
            <a:ext cx="6664355" cy="519113"/>
          </a:xfrm>
        </p:spPr>
        <p:txBody>
          <a:bodyPr/>
          <a:lstStyle/>
          <a:p>
            <a:r>
              <a:rPr lang="en-US" sz="3200" dirty="0"/>
              <a:t>Table </a:t>
            </a:r>
            <a:r>
              <a:rPr lang="en-US" sz="3200" dirty="0" err="1"/>
              <a:t>ve</a:t>
            </a:r>
            <a:r>
              <a:rPr lang="en-US" sz="3200" dirty="0"/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145474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90AEFEF-73EE-4042-B9F6-CCFEF183C18B}"/>
              </a:ext>
            </a:extLst>
          </p:cNvPr>
          <p:cNvSpPr txBox="1"/>
          <p:nvPr/>
        </p:nvSpPr>
        <p:spPr>
          <a:xfrm>
            <a:off x="641030" y="4364708"/>
            <a:ext cx="3441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Montserrat" panose="00000500000000000000" pitchFamily="2" charset="-94"/>
              </a:rPr>
              <a:t>&lt;html&gt;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&lt;</a:t>
            </a:r>
            <a:r>
              <a:rPr lang="tr-TR" sz="1200" dirty="0" err="1">
                <a:latin typeface="Montserrat" panose="00000500000000000000" pitchFamily="2" charset="-94"/>
              </a:rPr>
              <a:t>head</a:t>
            </a:r>
            <a:r>
              <a:rPr lang="tr-TR" sz="1200" dirty="0">
                <a:latin typeface="Montserrat" panose="00000500000000000000" pitchFamily="2" charset="-94"/>
              </a:rPr>
              <a:t>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    &lt;</a:t>
            </a:r>
            <a:r>
              <a:rPr lang="tr-TR" sz="1200" dirty="0" err="1">
                <a:latin typeface="Montserrat" panose="00000500000000000000" pitchFamily="2" charset="-94"/>
              </a:rPr>
              <a:t>title</a:t>
            </a:r>
            <a:r>
              <a:rPr lang="tr-TR" sz="1200" dirty="0">
                <a:latin typeface="Montserrat" panose="00000500000000000000" pitchFamily="2" charset="-94"/>
              </a:rPr>
              <a:t>&gt;</a:t>
            </a:r>
            <a:r>
              <a:rPr lang="tr-TR" sz="1200" dirty="0" err="1">
                <a:latin typeface="Montserrat" panose="00000500000000000000" pitchFamily="2" charset="-94"/>
              </a:rPr>
              <a:t>Techproeducation</a:t>
            </a:r>
            <a:r>
              <a:rPr lang="tr-TR" sz="1200" dirty="0">
                <a:latin typeface="Montserrat" panose="00000500000000000000" pitchFamily="2" charset="-94"/>
              </a:rPr>
              <a:t>&lt;/</a:t>
            </a:r>
            <a:r>
              <a:rPr lang="tr-TR" sz="1200" dirty="0" err="1">
                <a:latin typeface="Montserrat" panose="00000500000000000000" pitchFamily="2" charset="-94"/>
              </a:rPr>
              <a:t>title</a:t>
            </a:r>
            <a:r>
              <a:rPr lang="tr-TR" sz="1200" dirty="0">
                <a:latin typeface="Montserrat" panose="00000500000000000000" pitchFamily="2" charset="-94"/>
              </a:rPr>
              <a:t>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&lt;/</a:t>
            </a:r>
            <a:r>
              <a:rPr lang="tr-TR" sz="1200" dirty="0" err="1">
                <a:latin typeface="Montserrat" panose="00000500000000000000" pitchFamily="2" charset="-94"/>
              </a:rPr>
              <a:t>head</a:t>
            </a:r>
            <a:r>
              <a:rPr lang="tr-TR" sz="1200" dirty="0">
                <a:latin typeface="Montserrat" panose="00000500000000000000" pitchFamily="2" charset="-94"/>
              </a:rPr>
              <a:t>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&lt;body&gt;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    &lt;h1&gt; </a:t>
            </a:r>
            <a:r>
              <a:rPr lang="tr-TR" sz="1200" dirty="0" err="1">
                <a:latin typeface="Montserrat" panose="00000500000000000000" pitchFamily="2" charset="-94"/>
              </a:rPr>
              <a:t>Techproeducation</a:t>
            </a:r>
            <a:r>
              <a:rPr lang="tr-TR" sz="1200" dirty="0">
                <a:latin typeface="Montserrat" panose="00000500000000000000" pitchFamily="2" charset="-94"/>
              </a:rPr>
              <a:t>&lt;/h1&gt;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    &lt;h2&gt;</a:t>
            </a:r>
            <a:r>
              <a:rPr lang="tr-TR" sz="1200" dirty="0" err="1">
                <a:latin typeface="Montserrat" panose="00000500000000000000" pitchFamily="2" charset="-94"/>
              </a:rPr>
              <a:t>Welcome</a:t>
            </a:r>
            <a:r>
              <a:rPr lang="tr-TR" sz="1200" dirty="0">
                <a:latin typeface="Montserrat" panose="00000500000000000000" pitchFamily="2" charset="-94"/>
              </a:rPr>
              <a:t>&lt;/h2&gt;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    &lt;</a:t>
            </a:r>
            <a:r>
              <a:rPr lang="tr-TR" sz="1200" dirty="0" err="1">
                <a:latin typeface="Montserrat" panose="00000500000000000000" pitchFamily="2" charset="-94"/>
              </a:rPr>
              <a:t>img</a:t>
            </a:r>
            <a:r>
              <a:rPr lang="tr-TR" sz="1200" dirty="0">
                <a:latin typeface="Montserrat" panose="00000500000000000000" pitchFamily="2" charset="-94"/>
              </a:rPr>
              <a:t> </a:t>
            </a:r>
            <a:r>
              <a:rPr lang="tr-TR" sz="1200" dirty="0" err="1">
                <a:latin typeface="Montserrat" panose="00000500000000000000" pitchFamily="2" charset="-94"/>
              </a:rPr>
              <a:t>src</a:t>
            </a:r>
            <a:r>
              <a:rPr lang="tr-TR" sz="1200" dirty="0">
                <a:latin typeface="Montserrat" panose="00000500000000000000" pitchFamily="2" charset="-94"/>
              </a:rPr>
              <a:t>="</a:t>
            </a:r>
            <a:r>
              <a:rPr lang="tr-TR" sz="1200" dirty="0" err="1">
                <a:latin typeface="Montserrat" panose="00000500000000000000" pitchFamily="2" charset="-94"/>
              </a:rPr>
              <a:t>img</a:t>
            </a:r>
            <a:r>
              <a:rPr lang="tr-TR" sz="1200" dirty="0">
                <a:latin typeface="Montserrat" panose="00000500000000000000" pitchFamily="2" charset="-94"/>
              </a:rPr>
              <a:t>/logo.jpg"/&gt;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   &lt;body&gt;</a:t>
            </a:r>
          </a:p>
          <a:p>
            <a:r>
              <a:rPr lang="tr-TR" sz="1200" dirty="0">
                <a:latin typeface="Montserrat" panose="00000500000000000000" pitchFamily="2" charset="-94"/>
              </a:rPr>
              <a:t>&lt;/html&gt;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A66C6C50-A421-41F7-874C-4FE582083B8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sayfalarının yolculuğu</a:t>
            </a:r>
          </a:p>
        </p:txBody>
      </p:sp>
      <p:sp>
        <p:nvSpPr>
          <p:cNvPr id="23" name="Cloud 2">
            <a:extLst>
              <a:ext uri="{FF2B5EF4-FFF2-40B4-BE49-F238E27FC236}">
                <a16:creationId xmlns:a16="http://schemas.microsoft.com/office/drawing/2014/main" id="{0AB0218B-E146-4829-9358-32EE0305C2F2}"/>
              </a:ext>
            </a:extLst>
          </p:cNvPr>
          <p:cNvSpPr/>
          <p:nvPr/>
        </p:nvSpPr>
        <p:spPr>
          <a:xfrm>
            <a:off x="8744308" y="1484967"/>
            <a:ext cx="1905897" cy="1200329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Montserrat" panose="00000500000000000000" pitchFamily="2" charset="-94"/>
              </a:rPr>
              <a:t>İNTERNET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6440FBBB-C7EC-44EB-93F3-988712991E59}"/>
              </a:ext>
            </a:extLst>
          </p:cNvPr>
          <p:cNvSpPr txBox="1"/>
          <p:nvPr/>
        </p:nvSpPr>
        <p:spPr>
          <a:xfrm>
            <a:off x="1190011" y="19945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Client</a:t>
            </a:r>
          </a:p>
        </p:txBody>
      </p:sp>
      <p:pic>
        <p:nvPicPr>
          <p:cNvPr id="25" name="Grafik 8" descr="Bilgisayar">
            <a:extLst>
              <a:ext uri="{FF2B5EF4-FFF2-40B4-BE49-F238E27FC236}">
                <a16:creationId xmlns:a16="http://schemas.microsoft.com/office/drawing/2014/main" id="{4175EA69-20EC-41E6-B76B-F05E72C1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8102" y="1763709"/>
            <a:ext cx="914400" cy="914400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694B160B-04FD-465E-BFB3-7E316533619D}"/>
              </a:ext>
            </a:extLst>
          </p:cNvPr>
          <p:cNvSpPr txBox="1"/>
          <p:nvPr/>
        </p:nvSpPr>
        <p:spPr>
          <a:xfrm>
            <a:off x="10453868" y="392238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Web Server</a:t>
            </a:r>
          </a:p>
        </p:txBody>
      </p:sp>
      <p:pic>
        <p:nvPicPr>
          <p:cNvPr id="27" name="Grafik 9" descr="Sunucu">
            <a:extLst>
              <a:ext uri="{FF2B5EF4-FFF2-40B4-BE49-F238E27FC236}">
                <a16:creationId xmlns:a16="http://schemas.microsoft.com/office/drawing/2014/main" id="{22BA64B0-D360-4997-9C64-4742BE75F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2262" y="3090832"/>
            <a:ext cx="914400" cy="914400"/>
          </a:xfrm>
          <a:prstGeom prst="rect">
            <a:avLst/>
          </a:prstGeom>
        </p:spPr>
      </p:pic>
      <p:cxnSp>
        <p:nvCxnSpPr>
          <p:cNvPr id="30" name="Bağlayıcı: Eğri 33">
            <a:extLst>
              <a:ext uri="{FF2B5EF4-FFF2-40B4-BE49-F238E27FC236}">
                <a16:creationId xmlns:a16="http://schemas.microsoft.com/office/drawing/2014/main" id="{A4FD3E4B-0492-414F-84F2-55A5930CF523}"/>
              </a:ext>
            </a:extLst>
          </p:cNvPr>
          <p:cNvCxnSpPr>
            <a:stCxn id="23" idx="0"/>
            <a:endCxn id="27" idx="0"/>
          </p:cNvCxnSpPr>
          <p:nvPr/>
        </p:nvCxnSpPr>
        <p:spPr>
          <a:xfrm>
            <a:off x="10648617" y="2085132"/>
            <a:ext cx="570845" cy="1005700"/>
          </a:xfrm>
          <a:prstGeom prst="curvedConnector2">
            <a:avLst/>
          </a:prstGeom>
          <a:ln w="22225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kdörtgen: Köşeleri Yuvarlatılmış 63">
            <a:extLst>
              <a:ext uri="{FF2B5EF4-FFF2-40B4-BE49-F238E27FC236}">
                <a16:creationId xmlns:a16="http://schemas.microsoft.com/office/drawing/2014/main" id="{688DE0C0-E827-467B-8AFE-990BB10578ED}"/>
              </a:ext>
            </a:extLst>
          </p:cNvPr>
          <p:cNvSpPr/>
          <p:nvPr/>
        </p:nvSpPr>
        <p:spPr>
          <a:xfrm>
            <a:off x="6252989" y="1252572"/>
            <a:ext cx="1091966" cy="4836401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tr-TR" sz="2400" b="1" dirty="0">
                <a:latin typeface="Montserrat" panose="00000500000000000000" pitchFamily="2" charset="-94"/>
              </a:rPr>
              <a:t>ISP </a:t>
            </a:r>
            <a:br>
              <a:rPr lang="tr-TR" sz="2400" b="1" dirty="0">
                <a:latin typeface="Montserrat" panose="00000500000000000000" pitchFamily="2" charset="-94"/>
              </a:rPr>
            </a:br>
            <a:r>
              <a:rPr lang="tr-TR" sz="2400" dirty="0">
                <a:latin typeface="Montserrat" panose="00000500000000000000" pitchFamily="2" charset="-94"/>
              </a:rPr>
              <a:t>(Internet Service Provider)</a:t>
            </a:r>
            <a:endParaRPr lang="tr-TR" dirty="0">
              <a:latin typeface="Montserrat" panose="00000500000000000000" pitchFamily="2" charset="-94"/>
            </a:endParaRPr>
          </a:p>
        </p:txBody>
      </p:sp>
      <p:cxnSp>
        <p:nvCxnSpPr>
          <p:cNvPr id="53" name="Bağlayıcı: Eğri 73">
            <a:extLst>
              <a:ext uri="{FF2B5EF4-FFF2-40B4-BE49-F238E27FC236}">
                <a16:creationId xmlns:a16="http://schemas.microsoft.com/office/drawing/2014/main" id="{6F6C01EB-A3D7-41E6-BC00-C077D8A0CA63}"/>
              </a:ext>
            </a:extLst>
          </p:cNvPr>
          <p:cNvCxnSpPr>
            <a:cxnSpLocks/>
            <a:stCxn id="25" idx="3"/>
            <a:endCxn id="45" idx="1"/>
          </p:cNvCxnSpPr>
          <p:nvPr/>
        </p:nvCxnSpPr>
        <p:spPr>
          <a:xfrm>
            <a:off x="3032502" y="2220909"/>
            <a:ext cx="3220487" cy="1449864"/>
          </a:xfrm>
          <a:prstGeom prst="curvedConnector3">
            <a:avLst/>
          </a:prstGeom>
          <a:ln w="22225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Bağlayıcı: Eğri 75">
            <a:extLst>
              <a:ext uri="{FF2B5EF4-FFF2-40B4-BE49-F238E27FC236}">
                <a16:creationId xmlns:a16="http://schemas.microsoft.com/office/drawing/2014/main" id="{10C99CA0-485B-42E1-A828-8A0A05BA594D}"/>
              </a:ext>
            </a:extLst>
          </p:cNvPr>
          <p:cNvCxnSpPr>
            <a:cxnSpLocks/>
            <a:stCxn id="45" idx="3"/>
            <a:endCxn id="23" idx="2"/>
          </p:cNvCxnSpPr>
          <p:nvPr/>
        </p:nvCxnSpPr>
        <p:spPr>
          <a:xfrm flipV="1">
            <a:off x="7344955" y="2085132"/>
            <a:ext cx="1405265" cy="1585641"/>
          </a:xfrm>
          <a:prstGeom prst="curvedConnector3">
            <a:avLst/>
          </a:prstGeom>
          <a:ln w="22225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34">
            <a:extLst>
              <a:ext uri="{FF2B5EF4-FFF2-40B4-BE49-F238E27FC236}">
                <a16:creationId xmlns:a16="http://schemas.microsoft.com/office/drawing/2014/main" id="{8BB40031-3C21-4ABF-88EF-57EB5A5ECE36}"/>
              </a:ext>
            </a:extLst>
          </p:cNvPr>
          <p:cNvSpPr/>
          <p:nvPr/>
        </p:nvSpPr>
        <p:spPr>
          <a:xfrm>
            <a:off x="440656" y="3885696"/>
            <a:ext cx="4207544" cy="2528008"/>
          </a:xfrm>
          <a:prstGeom prst="roundRect">
            <a:avLst>
              <a:gd name="adj" fmla="val 577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62838D9-B37F-444F-8916-9E824C4A05DF}"/>
              </a:ext>
            </a:extLst>
          </p:cNvPr>
          <p:cNvGrpSpPr/>
          <p:nvPr/>
        </p:nvGrpSpPr>
        <p:grpSpPr>
          <a:xfrm>
            <a:off x="896015" y="4531687"/>
            <a:ext cx="3394547" cy="1404942"/>
            <a:chOff x="896015" y="4531687"/>
            <a:chExt cx="3394547" cy="140494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8DBB177-985C-4F81-B46B-AE296F0A4AF7}"/>
                </a:ext>
              </a:extLst>
            </p:cNvPr>
            <p:cNvSpPr/>
            <p:nvPr/>
          </p:nvSpPr>
          <p:spPr>
            <a:xfrm>
              <a:off x="896015" y="4531687"/>
              <a:ext cx="520858" cy="5486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90BC4E5-E140-44DF-A68D-F69904BA0145}"/>
                </a:ext>
              </a:extLst>
            </p:cNvPr>
            <p:cNvSpPr/>
            <p:nvPr/>
          </p:nvSpPr>
          <p:spPr>
            <a:xfrm>
              <a:off x="1841169" y="4537649"/>
              <a:ext cx="520858" cy="5486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AAE166-A3C2-4376-BEEA-8C0D1BB54E7C}"/>
                </a:ext>
              </a:extLst>
            </p:cNvPr>
            <p:cNvSpPr/>
            <p:nvPr/>
          </p:nvSpPr>
          <p:spPr>
            <a:xfrm>
              <a:off x="3769704" y="4531687"/>
              <a:ext cx="520858" cy="5486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D7CD99-3E2E-4054-BD16-D89163169A97}"/>
                </a:ext>
              </a:extLst>
            </p:cNvPr>
            <p:cNvSpPr/>
            <p:nvPr/>
          </p:nvSpPr>
          <p:spPr>
            <a:xfrm>
              <a:off x="2793101" y="4531687"/>
              <a:ext cx="520858" cy="5486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16C31E7-EE50-4222-9141-6FB46556DDD6}"/>
                </a:ext>
              </a:extLst>
            </p:cNvPr>
            <p:cNvSpPr txBox="1"/>
            <p:nvPr/>
          </p:nvSpPr>
          <p:spPr>
            <a:xfrm>
              <a:off x="896015" y="5290298"/>
              <a:ext cx="3394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... ... ................ ............. .............. ........... ............. ............. ................ 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29A248-4C0C-47AC-A68D-9185FE354032}"/>
              </a:ext>
            </a:extLst>
          </p:cNvPr>
          <p:cNvGrpSpPr/>
          <p:nvPr/>
        </p:nvGrpSpPr>
        <p:grpSpPr>
          <a:xfrm>
            <a:off x="440656" y="3885696"/>
            <a:ext cx="4207544" cy="406021"/>
            <a:chOff x="440656" y="3885696"/>
            <a:chExt cx="4207544" cy="406021"/>
          </a:xfrm>
        </p:grpSpPr>
        <p:sp>
          <p:nvSpPr>
            <p:cNvPr id="60" name="Rounded Rectangle 32">
              <a:extLst>
                <a:ext uri="{FF2B5EF4-FFF2-40B4-BE49-F238E27FC236}">
                  <a16:creationId xmlns:a16="http://schemas.microsoft.com/office/drawing/2014/main" id="{50F7F7C7-C50F-406C-A38F-ECB148B0F5DF}"/>
                </a:ext>
              </a:extLst>
            </p:cNvPr>
            <p:cNvSpPr/>
            <p:nvPr/>
          </p:nvSpPr>
          <p:spPr>
            <a:xfrm>
              <a:off x="440656" y="3885696"/>
              <a:ext cx="4207544" cy="4060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r-TR" dirty="0">
                  <a:latin typeface="Montserrat" panose="00000500000000000000" pitchFamily="2" charset="-94"/>
                </a:rPr>
                <a:t>https://techproeducation.com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8177CEC-30E0-438D-B315-78B85854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533" y="3954151"/>
              <a:ext cx="288592" cy="288592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9" name="Down Arrow 41">
            <a:extLst>
              <a:ext uri="{FF2B5EF4-FFF2-40B4-BE49-F238E27FC236}">
                <a16:creationId xmlns:a16="http://schemas.microsoft.com/office/drawing/2014/main" id="{8321150E-273D-4979-9B31-3D22EFC9C3DD}"/>
              </a:ext>
            </a:extLst>
          </p:cNvPr>
          <p:cNvSpPr/>
          <p:nvPr/>
        </p:nvSpPr>
        <p:spPr>
          <a:xfrm>
            <a:off x="2167637" y="2756130"/>
            <a:ext cx="637764" cy="78695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A990545-69AC-4FF7-A28B-5294C3DD475D}"/>
              </a:ext>
            </a:extLst>
          </p:cNvPr>
          <p:cNvSpPr/>
          <p:nvPr/>
        </p:nvSpPr>
        <p:spPr>
          <a:xfrm>
            <a:off x="2779650" y="2123343"/>
            <a:ext cx="223898" cy="2238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6" name="Graphic 85" descr="Document">
            <a:extLst>
              <a:ext uri="{FF2B5EF4-FFF2-40B4-BE49-F238E27FC236}">
                <a16:creationId xmlns:a16="http://schemas.microsoft.com/office/drawing/2014/main" id="{E7C68EFF-A04B-4E34-BA38-E9DCC589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088" y="4279949"/>
            <a:ext cx="483354" cy="483354"/>
          </a:xfrm>
          <a:prstGeom prst="rect">
            <a:avLst/>
          </a:prstGeom>
        </p:spPr>
      </p:pic>
      <p:pic>
        <p:nvPicPr>
          <p:cNvPr id="87" name="Graphic 86" descr="Document">
            <a:extLst>
              <a:ext uri="{FF2B5EF4-FFF2-40B4-BE49-F238E27FC236}">
                <a16:creationId xmlns:a16="http://schemas.microsoft.com/office/drawing/2014/main" id="{9BDF7834-7B14-4FCD-A624-4EF8806A6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1060" y="4279949"/>
            <a:ext cx="483354" cy="483354"/>
          </a:xfrm>
          <a:prstGeom prst="rect">
            <a:avLst/>
          </a:prstGeom>
        </p:spPr>
      </p:pic>
      <p:pic>
        <p:nvPicPr>
          <p:cNvPr id="88" name="Graphic 87" descr="Document">
            <a:extLst>
              <a:ext uri="{FF2B5EF4-FFF2-40B4-BE49-F238E27FC236}">
                <a16:creationId xmlns:a16="http://schemas.microsoft.com/office/drawing/2014/main" id="{9522707D-AD0A-4EDB-8ADD-0DF245B2D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0032" y="4279949"/>
            <a:ext cx="483354" cy="483354"/>
          </a:xfrm>
          <a:prstGeom prst="rect">
            <a:avLst/>
          </a:prstGeom>
        </p:spPr>
      </p:pic>
      <p:pic>
        <p:nvPicPr>
          <p:cNvPr id="89" name="Graphic 88" descr="Document">
            <a:extLst>
              <a:ext uri="{FF2B5EF4-FFF2-40B4-BE49-F238E27FC236}">
                <a16:creationId xmlns:a16="http://schemas.microsoft.com/office/drawing/2014/main" id="{24FF80D0-E316-44DB-9059-3DDCD50B9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9005" y="4279949"/>
            <a:ext cx="483354" cy="48335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D767976-0CD9-4A46-BDD6-4BF372CA28EA}"/>
              </a:ext>
            </a:extLst>
          </p:cNvPr>
          <p:cNvSpPr txBox="1"/>
          <p:nvPr/>
        </p:nvSpPr>
        <p:spPr>
          <a:xfrm>
            <a:off x="8744308" y="5013298"/>
            <a:ext cx="955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Java</a:t>
            </a:r>
          </a:p>
          <a:p>
            <a:r>
              <a:rPr lang="tr-TR" dirty="0"/>
              <a:t>C#</a:t>
            </a:r>
          </a:p>
          <a:p>
            <a:r>
              <a:rPr lang="tr-TR" dirty="0" err="1"/>
              <a:t>Php</a:t>
            </a:r>
            <a:endParaRPr lang="tr-TR" dirty="0"/>
          </a:p>
          <a:p>
            <a:r>
              <a:rPr lang="tr-TR" dirty="0" err="1"/>
              <a:t>Pyhton</a:t>
            </a:r>
            <a:endParaRPr lang="tr-TR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826265-4209-42CE-9445-C123EDC1AB8E}"/>
              </a:ext>
            </a:extLst>
          </p:cNvPr>
          <p:cNvSpPr/>
          <p:nvPr/>
        </p:nvSpPr>
        <p:spPr>
          <a:xfrm>
            <a:off x="11106203" y="3316568"/>
            <a:ext cx="226517" cy="2265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7" name="Graphic 96" descr="Single gear">
            <a:extLst>
              <a:ext uri="{FF2B5EF4-FFF2-40B4-BE49-F238E27FC236}">
                <a16:creationId xmlns:a16="http://schemas.microsoft.com/office/drawing/2014/main" id="{5E79E033-23FE-4867-A7AC-06250C070D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7870" y="4803567"/>
            <a:ext cx="91440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79D41F9-860B-41CB-A1F6-046E91D711BA}"/>
              </a:ext>
            </a:extLst>
          </p:cNvPr>
          <p:cNvSpPr txBox="1"/>
          <p:nvPr/>
        </p:nvSpPr>
        <p:spPr>
          <a:xfrm>
            <a:off x="4684072" y="4364708"/>
            <a:ext cx="1327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Html</a:t>
            </a:r>
          </a:p>
          <a:p>
            <a:r>
              <a:rPr lang="tr-TR" dirty="0" err="1"/>
              <a:t>Css</a:t>
            </a:r>
            <a:endParaRPr lang="tr-TR" dirty="0"/>
          </a:p>
          <a:p>
            <a:r>
              <a:rPr lang="tr-TR" dirty="0" err="1"/>
              <a:t>Javascript</a:t>
            </a:r>
            <a:endParaRPr lang="tr-TR" dirty="0"/>
          </a:p>
          <a:p>
            <a:r>
              <a:rPr lang="tr-TR" dirty="0" err="1"/>
              <a:t>Json</a:t>
            </a:r>
            <a:endParaRPr lang="tr-TR" dirty="0"/>
          </a:p>
          <a:p>
            <a:r>
              <a:rPr lang="tr-TR" dirty="0" err="1"/>
              <a:t>xml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30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-0.00533 L 0.0138 -0.0051 C 0.02682 0.00671 0.01419 -0.00301 0.04492 0.00208 C 0.05195 0.00439 0.05286 0.00439 0.05312 0.00532 C 0.0599 0.00787 0.05586 0.00902 0.0681 0.01111 L 0.0763 0.01481 C 0.07891 0.01597 0.07891 0.01898 0.08542 0.0206 C 0.09258 0.02268 0.09427 0.02384 0.09766 0.02615 C 0.10065 0.02754 0.10378 0.02963 0.10378 0.03194 C 0.1043 0.0331 0.10664 0.03634 0.10872 0.03634 C 0.11315 0.03981 0.11211 0.04351 0.11914 0.04583 C 0.12044 0.04791 0.12253 0.05162 0.12409 0.05162 C 0.12708 0.05578 0.13138 0.06203 0.13424 0.06782 C 0.13568 0.07338 0.1388 0.08032 0.13971 0.08472 C 0.14219 0.09074 0.14297 0.09884 0.14375 0.1125 C 0.14388 0.11388 0.14674 0.12407 0.14727 0.12615 C 0.14935 0.12986 0.15052 0.13333 0.15117 0.13564 C 0.1526 0.13773 0.15417 0.14143 0.15456 0.14351 C 0.15677 0.14722 0.15664 0.1449 0.15716 0.14722 C 0.15794 0.14953 0.16133 0.15532 0.16276 0.1574 C 0.16562 0.16111 0.17266 0.16458 0.175 0.16689 C 0.17721 0.17037 0.17891 0.17106 0.1806 0.17268 C 0.1832 0.17384 0.1849 0.17847 0.18776 0.17847 C 0.19779 0.18634 0.18815 0.18263 0.20286 0.18842 C 0.21003 0.19444 0.20182 0.18981 0.21276 0.19328 C 0.21745 0.1956 0.22135 0.19768 0.22539 0.19907 C 0.22565 0.20023 0.23529 0.20138 0.23529 0.2037 C 0.24844 0.2081 0.25195 0.20717 0.25924 0.20717 C 0.25963 0.2081 0.27031 0.20717 0.27604 0.20902 " pathEditMode="relative" rAng="0" ptsTypes="AAAAAAAAAAAAAAAAAAAAAAAAAAAAA">
                                      <p:cBhvr>
                                        <p:cTn id="8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12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53" presetClass="exit" presetSubtype="3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604 0.20902 L 0.36536 0.20926 " pathEditMode="relative" rAng="0" ptsTypes="AA">
                                      <p:cBhvr>
                                        <p:cTn id="9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250"/>
                            </p:stCondLst>
                            <p:childTnLst>
                              <p:par>
                                <p:cTn id="98" presetID="5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750"/>
                            </p:stCondLst>
                            <p:childTnLst>
                              <p:par>
                                <p:cTn id="104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536 0.20926 L 0.36536 0.21018 C 0.3668 0.20926 0.36875 0.20926 0.37031 0.20926 C 0.37148 0.20879 0.37253 0.2074 0.3737 0.2074 C 0.37643 0.20486 0.37318 0.2074 0.37643 0.20555 C 0.37747 0.20486 0.37969 0.2037 0.38112 0.20347 C 0.3819 0.20185 0.38281 0.20185 0.38385 0.20162 C 0.38463 0.20023 0.38607 0.19838 0.38685 0.19838 C 0.38776 0.19652 0.38958 0.19467 0.39075 0.19467 C 0.39154 0.19398 0.39206 0.19282 0.39297 0.19282 C 0.39375 0.1912 0.3957 0.1875 0.39648 0.1875 C 0.39727 0.18564 0.39792 0.18703 0.3987 0.18564 C 0.39922 0.18495 0.39974 0.18379 0.40039 0.18217 C 0.40091 0.18171 0.40338 0.175 0.40417 0.175 C 0.40586 0.17129 0.40885 0.16527 0.41029 0.16226 C 0.41133 0.15856 0.41185 0.15694 0.41276 0.15509 C 0.41354 0.15324 0.41484 0.1493 0.41484 0.14953 C 0.41549 0.14722 0.41654 0.14351 0.41706 0.14236 C 0.41771 0.13888 0.41849 0.13287 0.41927 0.12916 C 0.41992 0.1243 0.4207 0.12222 0.42122 0.11713 C 0.42174 0.11365 0.42227 0.1118 0.42266 0.10625 C 0.42292 0.10092 0.4224 0.09004 0.42318 0.08472 C 0.42318 0.08287 0.42344 0.0824 0.4237 0.08101 C 0.42396 0.07754 0.4237 0.07152 0.42422 0.06851 C 0.42487 0.06481 0.42539 0.05902 0.42643 0.05578 C 0.42786 0.05162 0.42891 0.04328 0.43008 0.04143 C 0.43034 0.03958 0.43164 0.03564 0.4319 0.03564 C 0.43281 0.03217 0.43437 0.02638 0.43529 0.02453 C 0.43633 0.02129 0.43958 0.01597 0.44075 0.01435 C 0.44219 0.01064 0.44427 0.00717 0.44544 0.00509 C 0.44713 0.00162 0.44987 4.07407E-6 0.45143 -0.00186 C 0.45208 -0.00232 0.45417 -0.00602 0.45482 -0.00718 C 0.45664 -0.00903 0.45937 -0.01204 0.46107 -0.0132 C 0.46198 -0.01412 0.46445 -0.01459 0.46523 -0.01621 C 0.46602 -0.01667 0.46849 -0.01991 0.46966 -0.02014 C 0.47109 -0.0213 0.47187 -0.02176 0.47435 -0.02199 C 0.47865 -0.02362 0.4793 -0.02246 0.48385 -0.02246 L 0.48906 -0.02431 " pathEditMode="relative" rAng="0" ptsTypes="AAAAAAAAAAAAAAAAAAAAAAAAAAAAAAAAAAAAAA">
                                      <p:cBhvr>
                                        <p:cTn id="1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750"/>
                            </p:stCondLst>
                            <p:childTnLst>
                              <p:par>
                                <p:cTn id="107" presetID="53" presetClass="exit" presetSubtype="3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250"/>
                            </p:stCondLst>
                            <p:childTnLst>
                              <p:par>
                                <p:cTn id="113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906 -0.02431 L 0.63633 -0.02199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5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0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633 -0.02199 C 0.63815 -0.02107 0.6431 -0.02061 0.64596 -0.01806 C 0.64818 -0.0169 0.64362 -0.0169 0.65143 -0.0125 C 0.65221 -0.01135 0.65365 -0.00811 0.65456 -0.00695 C 0.65625 -0.0051 0.65859 -0.00209 0.66003 0.00115 C 0.6612 0.0037 0.66263 0.00671 0.66354 0.00902 C 0.66497 0.01226 0.66549 0.01527 0.66615 0.01851 C 0.66693 0.02407 0.66862 0.02384 0.66927 0.02893 C 0.66927 0.03078 0.67266 0.03819 0.67305 0.04004 C 0.67305 0.04444 0.675 0.04814 0.67565 0.05254 C 0.67617 0.05671 0.67786 0.06481 0.67852 0.06782 C 0.67904 0.07037 0.6819 0.08472 0.68138 0.08588 C 0.68255 0.10069 0.68164 0.09884 0.68216 0.11064 C 0.68216 0.11388 0.68255 0.12314 0.68307 0.12569 C 0.68216 0.13055 0.68255 0.13541 0.68229 0.14166 C 0.68359 0.14907 0.68229 0.15393 0.68359 0.16134 " pathEditMode="relative" rAng="0" ptsTypes="AAAAAAAAAAAAAAAA">
                                      <p:cBhvr>
                                        <p:cTn id="12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53" presetClass="exit" presetSubtype="32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4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0.19005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24444 L 3.75E-6 7.40741E-7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2222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1273 L 0.00052 -0.0125 C 0.00013 -0.02199 -0.00026 -0.03079 -0.00039 -0.04005 C -0.00078 -0.04213 -0.00078 -0.05231 -0.00078 -0.05486 C -0.00078 -0.06875 -0.00091 -0.05949 -0.00091 -0.06944 C -0.00143 -0.07546 -0.00078 -0.07963 -0.0013 -0.08565 C -0.00234 -0.09028 -0.00247 -0.09699 -0.00377 -0.10046 C -0.00495 -0.10509 -0.00482 -0.11319 -0.00586 -0.11644 C -0.00677 -0.11898 -0.00781 -0.12639 -0.00846 -0.12917 C -0.0108 -0.13403 -0.01094 -0.14259 -0.01341 -0.14722 C -0.01471 -0.15 -0.01745 -0.1625 -0.01888 -0.16528 C -0.02239 -0.17153 -0.02239 -0.17269 -0.02591 -0.1787 C -0.03073 -0.18542 -0.03047 -0.18333 -0.03685 -0.19213 C -0.04088 -0.19537 -0.04479 -0.1963 -0.0487 -0.19745 L -0.05937 -0.2 " pathEditMode="relative" rAng="0" ptsTypes="AAAAAAAAAAAAAAA">
                                      <p:cBhvr>
                                        <p:cTn id="16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74 -0.19606 L -0.19401 -0.19837 " pathEditMode="relative" rAng="0" ptsTypes="AA">
                                      <p:cBhvr>
                                        <p:cTn id="171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250"/>
                            </p:stCondLst>
                            <p:childTnLst>
                              <p:par>
                                <p:cTn id="179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64 -0.19722 L -0.20664 -0.19699 C -0.21028 -0.19699 -0.21458 -0.19444 -0.21679 -0.19282 C -0.22005 -0.18958 -0.22617 -0.18472 -0.22864 -0.18171 C -0.23125 -0.17847 -0.23398 -0.17708 -0.23633 -0.17245 C -0.23828 -0.16991 -0.24232 -0.16181 -0.24349 -0.15949 C -0.24557 -0.15278 -0.24765 -0.14884 -0.24909 -0.14375 C -0.25 -0.14236 -0.25442 -0.13056 -0.25469 -0.12986 C -0.25573 -0.125 -0.25716 -0.11875 -0.25729 -0.11505 C -0.25781 -0.10926 -0.25872 -0.10602 -0.25885 -0.10162 C -0.25937 -0.1 -0.25989 -0.0919 -0.26002 -0.08981 C -0.26054 -0.08588 -0.2595 -0.0838 -0.25989 -0.07917 C -0.26002 -0.07847 -0.26002 -0.07731 -0.26041 -0.07639 C -0.26224 -0.07199 -0.26054 -0.05926 -0.26237 -0.05509 C -0.26458 -0.04815 -0.26601 -0.03634 -0.26758 -0.03056 C -0.26992 -0.02361 -0.27213 -0.0169 -0.27448 -0.01088 C -0.27656 -0.00532 -0.27591 -0.00671 -0.28268 0.00694 C -0.28437 0.00995 -0.2858 0.01157 -0.28815 0.01458 C -0.2914 0.01875 -0.29205 0.01736 -0.297 0.02431 C -0.29974 0.02755 -0.29961 0.02593 -0.30573 0.03079 C -0.3108 0.03264 -0.32304 0.03426 -0.3276 0.03519 " pathEditMode="relative" rAng="0" ptsTypes="AAAAAAAAAAAAAAAAAAAAA">
                                      <p:cBhvr>
                                        <p:cTn id="18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5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250"/>
                            </p:stCondLst>
                            <p:childTnLst>
                              <p:par>
                                <p:cTn id="182" presetID="53" presetClass="exit" presetSubtype="3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750"/>
                            </p:stCondLst>
                            <p:childTnLst>
                              <p:par>
                                <p:cTn id="188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71 0.03519 L -0.40703 0.03496 " pathEditMode="relative" rAng="0" ptsTypes="AA">
                                      <p:cBhvr>
                                        <p:cTn id="18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000"/>
                            </p:stCondLst>
                            <p:childTnLst>
                              <p:par>
                                <p:cTn id="191" presetID="5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500"/>
                            </p:stCondLst>
                            <p:childTnLst>
                              <p:par>
                                <p:cTn id="197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703 0.03495 L -0.40703 0.03519 C -0.41185 0.03449 -0.41705 0.03449 -0.42174 0.03356 C -0.42643 0.03218 -0.43138 0.03264 -0.43515 0.03125 C -0.43841 0.03056 -0.44922 0.02778 -0.45221 0.02731 C -0.45781 0.02477 -0.46627 0.02176 -0.46953 0.01944 C -0.47448 0.01551 -0.47903 0.01551 -0.48229 0.01296 C -0.48541 0.01042 -0.48997 0.00856 -0.49284 0.00764 C -0.49739 0.0037 -0.50416 -0.0037 -0.50755 -0.00671 C -0.51198 -0.01111 -0.51471 -0.01366 -0.51745 -0.01644 C -0.52096 -0.02083 -0.52357 -0.02546 -0.52539 -0.02824 C -0.52643 -0.02986 -0.52929 -0.03333 -0.52955 -0.03472 C -0.53229 -0.03912 -0.53424 -0.04352 -0.53594 -0.04838 C -0.53633 -0.05 -0.53724 -0.05139 -0.53737 -0.05278 C -0.53776 -0.05394 -0.53776 -0.05579 -0.53828 -0.05671 C -0.5388 -0.0588 -0.53867 -0.0662 -0.53971 -0.06806 C -0.54127 -0.07292 -0.54088 -0.08588 -0.54258 -0.08981 C -0.54323 -0.0912 -0.54479 -0.09606 -0.54518 -0.09769 C -0.54583 -0.10046 -0.54817 -0.10208 -0.5487 -0.10486 C -0.55065 -0.10833 -0.55403 -0.11389 -0.55612 -0.11782 C -0.55885 -0.12454 -0.55989 -0.12269 -0.56341 -0.12662 C -0.5664 -0.13102 -0.57291 -0.13727 -0.57578 -0.14028 C -0.57864 -0.1419 -0.58034 -0.14282 -0.58359 -0.14421 C -0.58711 -0.14583 -0.58919 -0.14977 -0.59414 -0.15208 C -0.60013 -0.15556 -0.61341 -0.1625 -0.61927 -0.16481 C -0.62539 -0.16782 -0.62773 -0.16782 -0.63203 -0.16921 C -0.63672 -0.17083 -0.64049 -0.17222 -0.64687 -0.17384 C -0.65104 -0.17477 -0.65234 -0.17569 -0.65833 -0.17616 C -0.66432 -0.17662 -0.6737 -0.17755 -0.68268 -0.17755 " pathEditMode="relative" rAng="0" ptsTypes="AAAAAAAAAAAAAAAAAAAAAAAAAAAAA">
                                      <p:cBhvr>
                                        <p:cTn id="19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0" presetID="53" presetClass="exit" presetSubtype="32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9" grpId="1"/>
      <p:bldP spid="23" grpId="0" animBg="1"/>
      <p:bldP spid="24" grpId="0"/>
      <p:bldP spid="26" grpId="0"/>
      <p:bldP spid="45" grpId="0" animBg="1"/>
      <p:bldP spid="62" grpId="0" animBg="1"/>
      <p:bldP spid="79" grpId="0" animBg="1"/>
      <p:bldP spid="81" grpId="0" animBg="1"/>
      <p:bldP spid="81" grpId="1" animBg="1"/>
      <p:bldP spid="81" grpId="3" animBg="1"/>
      <p:bldP spid="81" grpId="5" animBg="1"/>
      <p:bldP spid="81" grpId="6" animBg="1"/>
      <p:bldP spid="81" grpId="7" animBg="1"/>
      <p:bldP spid="81" grpId="8" animBg="1"/>
      <p:bldP spid="81" grpId="9" animBg="1"/>
      <p:bldP spid="81" grpId="10" animBg="1"/>
      <p:bldP spid="81" grpId="11" animBg="1"/>
      <p:bldP spid="81" grpId="12" animBg="1"/>
      <p:bldP spid="92" grpId="0"/>
      <p:bldP spid="92" grpId="1"/>
      <p:bldP spid="94" grpId="0" animBg="1"/>
      <p:bldP spid="94" grpId="1" animBg="1"/>
      <p:bldP spid="94" grpId="2" animBg="1"/>
      <p:bldP spid="94" grpId="3" animBg="1"/>
      <p:bldP spid="94" grpId="4" animBg="1"/>
      <p:bldP spid="94" grpId="5" animBg="1"/>
      <p:bldP spid="94" grpId="6" animBg="1"/>
      <p:bldP spid="94" grpId="7" animBg="1"/>
      <p:bldP spid="94" grpId="8" animBg="1"/>
      <p:bldP spid="94" grpId="9" animBg="1"/>
      <p:bldP spid="94" grpId="10" animBg="1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995AC-4558-5262-C704-33C97CAF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6" y="0"/>
            <a:ext cx="97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4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C83B8-5FB0-41AE-8F13-35C9CA6C6F5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/>
              <a:t>HTML in </a:t>
            </a:r>
            <a:r>
              <a:rPr lang="tr-TR" dirty="0"/>
              <a:t>Gelişimi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CAB8D-F083-4AC3-80DD-799321CDDDB4}"/>
              </a:ext>
            </a:extLst>
          </p:cNvPr>
          <p:cNvCxnSpPr/>
          <p:nvPr/>
        </p:nvCxnSpPr>
        <p:spPr>
          <a:xfrm>
            <a:off x="375037" y="4480660"/>
            <a:ext cx="11441926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02D399F-1C5D-44C4-AD4F-5D802DA6F23C}"/>
              </a:ext>
            </a:extLst>
          </p:cNvPr>
          <p:cNvSpPr/>
          <p:nvPr/>
        </p:nvSpPr>
        <p:spPr>
          <a:xfrm>
            <a:off x="1066331" y="4346189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5CA4D8-C8AB-4902-9B6A-91B62B95006E}"/>
              </a:ext>
            </a:extLst>
          </p:cNvPr>
          <p:cNvGrpSpPr/>
          <p:nvPr/>
        </p:nvGrpSpPr>
        <p:grpSpPr>
          <a:xfrm>
            <a:off x="542923" y="2481014"/>
            <a:ext cx="1315754" cy="1315754"/>
            <a:chOff x="527115" y="2939792"/>
            <a:chExt cx="1315754" cy="1315754"/>
          </a:xfrm>
        </p:grpSpPr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4024A06F-8B45-44D6-9558-5E6332A334CA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86BC9-3038-4D4F-B63D-32EF3EDD7920}"/>
                </a:ext>
              </a:extLst>
            </p:cNvPr>
            <p:cNvSpPr txBox="1"/>
            <p:nvPr/>
          </p:nvSpPr>
          <p:spPr>
            <a:xfrm>
              <a:off x="703129" y="3223747"/>
              <a:ext cx="96372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HTML</a:t>
              </a:r>
            </a:p>
            <a:p>
              <a:pPr algn="ctr"/>
              <a:r>
                <a:rPr lang="tr-TR" sz="32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1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01262DA-8130-43C8-9879-8E0E281D9F0D}"/>
              </a:ext>
            </a:extLst>
          </p:cNvPr>
          <p:cNvSpPr/>
          <p:nvPr/>
        </p:nvSpPr>
        <p:spPr>
          <a:xfrm>
            <a:off x="10888344" y="4337452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4B8F77-54CE-41D9-A264-AB4808D98495}"/>
              </a:ext>
            </a:extLst>
          </p:cNvPr>
          <p:cNvSpPr/>
          <p:nvPr/>
        </p:nvSpPr>
        <p:spPr>
          <a:xfrm>
            <a:off x="3030734" y="4346188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919C15-6560-4994-9115-BDDEF2B44DD4}"/>
              </a:ext>
            </a:extLst>
          </p:cNvPr>
          <p:cNvSpPr/>
          <p:nvPr/>
        </p:nvSpPr>
        <p:spPr>
          <a:xfrm>
            <a:off x="6959540" y="4337451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8444B3-DD37-4564-91BF-CE85F2C4B8DC}"/>
              </a:ext>
            </a:extLst>
          </p:cNvPr>
          <p:cNvSpPr/>
          <p:nvPr/>
        </p:nvSpPr>
        <p:spPr>
          <a:xfrm>
            <a:off x="4995137" y="4346190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29B1D7-C448-465A-A587-A840AD67B473}"/>
              </a:ext>
            </a:extLst>
          </p:cNvPr>
          <p:cNvSpPr/>
          <p:nvPr/>
        </p:nvSpPr>
        <p:spPr>
          <a:xfrm>
            <a:off x="8923943" y="4337450"/>
            <a:ext cx="268941" cy="26894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CBC995-471C-42B7-94B9-4D0C91080836}"/>
              </a:ext>
            </a:extLst>
          </p:cNvPr>
          <p:cNvGrpSpPr/>
          <p:nvPr/>
        </p:nvGrpSpPr>
        <p:grpSpPr>
          <a:xfrm>
            <a:off x="2507327" y="2481014"/>
            <a:ext cx="1315754" cy="1315754"/>
            <a:chOff x="527115" y="2939792"/>
            <a:chExt cx="1315754" cy="1315754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3E002E67-162D-43B1-9988-E38E0F5BD23C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C9CB42-F3DE-457C-B9EE-1918BE35C8A1}"/>
                </a:ext>
              </a:extLst>
            </p:cNvPr>
            <p:cNvSpPr txBox="1"/>
            <p:nvPr/>
          </p:nvSpPr>
          <p:spPr>
            <a:xfrm>
              <a:off x="716576" y="3223747"/>
              <a:ext cx="9637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HTML</a:t>
              </a:r>
            </a:p>
            <a:p>
              <a:pPr algn="ctr"/>
              <a:r>
                <a:rPr lang="tr-TR" sz="36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D51BEF-2F15-430D-BBB1-A22B65D42821}"/>
              </a:ext>
            </a:extLst>
          </p:cNvPr>
          <p:cNvGrpSpPr/>
          <p:nvPr/>
        </p:nvGrpSpPr>
        <p:grpSpPr>
          <a:xfrm>
            <a:off x="4471730" y="2481014"/>
            <a:ext cx="1315754" cy="1315754"/>
            <a:chOff x="527115" y="2939792"/>
            <a:chExt cx="1315754" cy="1315754"/>
          </a:xfrm>
        </p:grpSpPr>
        <p:sp>
          <p:nvSpPr>
            <p:cNvPr id="35" name="Teardrop 34">
              <a:extLst>
                <a:ext uri="{FF2B5EF4-FFF2-40B4-BE49-F238E27FC236}">
                  <a16:creationId xmlns:a16="http://schemas.microsoft.com/office/drawing/2014/main" id="{368061B5-F8BF-428A-B188-444C167B7D66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2B7F61-CA07-4AB9-95E9-E164271EBB98}"/>
                </a:ext>
              </a:extLst>
            </p:cNvPr>
            <p:cNvSpPr txBox="1"/>
            <p:nvPr/>
          </p:nvSpPr>
          <p:spPr>
            <a:xfrm>
              <a:off x="703129" y="3223747"/>
              <a:ext cx="9637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HTML</a:t>
              </a:r>
            </a:p>
            <a:p>
              <a:pPr algn="ctr"/>
              <a:r>
                <a:rPr lang="tr-TR" sz="36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B142CD-F459-4B25-A80E-72CDCA69144A}"/>
              </a:ext>
            </a:extLst>
          </p:cNvPr>
          <p:cNvGrpSpPr/>
          <p:nvPr/>
        </p:nvGrpSpPr>
        <p:grpSpPr>
          <a:xfrm>
            <a:off x="6436133" y="2481014"/>
            <a:ext cx="1315754" cy="1315754"/>
            <a:chOff x="527115" y="2939792"/>
            <a:chExt cx="1315754" cy="1315754"/>
          </a:xfrm>
        </p:grpSpPr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3C204CA8-896E-4BB1-BF34-4589F05EA3A3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D4660D-3C5B-451E-A51E-15A32C79ECFE}"/>
                </a:ext>
              </a:extLst>
            </p:cNvPr>
            <p:cNvSpPr txBox="1"/>
            <p:nvPr/>
          </p:nvSpPr>
          <p:spPr>
            <a:xfrm>
              <a:off x="721605" y="3230978"/>
              <a:ext cx="9637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HTML</a:t>
              </a:r>
            </a:p>
            <a:p>
              <a:pPr algn="ctr"/>
              <a:r>
                <a:rPr lang="tr-TR" sz="36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6E2D35-7395-45BE-8252-55D767CE9978}"/>
              </a:ext>
            </a:extLst>
          </p:cNvPr>
          <p:cNvGrpSpPr/>
          <p:nvPr/>
        </p:nvGrpSpPr>
        <p:grpSpPr>
          <a:xfrm>
            <a:off x="8400536" y="2481014"/>
            <a:ext cx="1315754" cy="1315754"/>
            <a:chOff x="527115" y="2939792"/>
            <a:chExt cx="1315754" cy="1315754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0DD2CB92-EF65-44DD-AF35-7C75CC50CB0A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4EB307-2227-4232-A802-7365E1C2951A}"/>
                </a:ext>
              </a:extLst>
            </p:cNvPr>
            <p:cNvSpPr txBox="1"/>
            <p:nvPr/>
          </p:nvSpPr>
          <p:spPr>
            <a:xfrm>
              <a:off x="649341" y="349589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XHTML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9759F3-66C6-4D7F-9BB6-2542982FF61A}"/>
              </a:ext>
            </a:extLst>
          </p:cNvPr>
          <p:cNvGrpSpPr/>
          <p:nvPr/>
        </p:nvGrpSpPr>
        <p:grpSpPr>
          <a:xfrm>
            <a:off x="10364937" y="2481014"/>
            <a:ext cx="1315754" cy="1315754"/>
            <a:chOff x="527115" y="2939792"/>
            <a:chExt cx="1315754" cy="1315754"/>
          </a:xfrm>
        </p:grpSpPr>
        <p:sp>
          <p:nvSpPr>
            <p:cNvPr id="44" name="Teardrop 43">
              <a:extLst>
                <a:ext uri="{FF2B5EF4-FFF2-40B4-BE49-F238E27FC236}">
                  <a16:creationId xmlns:a16="http://schemas.microsoft.com/office/drawing/2014/main" id="{60019996-7FC9-4E6A-8586-258D76445695}"/>
                </a:ext>
              </a:extLst>
            </p:cNvPr>
            <p:cNvSpPr/>
            <p:nvPr/>
          </p:nvSpPr>
          <p:spPr>
            <a:xfrm rot="8100000">
              <a:off x="527115" y="2939792"/>
              <a:ext cx="1315754" cy="1315754"/>
            </a:xfrm>
            <a:prstGeom prst="teardrop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AF1D97-F3E7-4AE7-9738-5A9C53A1625E}"/>
                </a:ext>
              </a:extLst>
            </p:cNvPr>
            <p:cNvSpPr txBox="1"/>
            <p:nvPr/>
          </p:nvSpPr>
          <p:spPr>
            <a:xfrm>
              <a:off x="717939" y="3230978"/>
              <a:ext cx="9637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HTML</a:t>
              </a:r>
            </a:p>
            <a:p>
              <a:pPr algn="ctr"/>
              <a:r>
                <a:rPr lang="tr-TR" sz="3600" dirty="0">
                  <a:solidFill>
                    <a:srgbClr val="92D050"/>
                  </a:solidFill>
                  <a:latin typeface="Montserrat Black" panose="00000A00000000000000" pitchFamily="2" charset="-94"/>
                </a:rPr>
                <a:t>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2869C8-BE0C-436E-9A62-AD4F4B816419}"/>
              </a:ext>
            </a:extLst>
          </p:cNvPr>
          <p:cNvSpPr txBox="1"/>
          <p:nvPr/>
        </p:nvSpPr>
        <p:spPr>
          <a:xfrm>
            <a:off x="910939" y="465718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1991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B9526-B040-4F78-A857-8226A6008653}"/>
              </a:ext>
            </a:extLst>
          </p:cNvPr>
          <p:cNvSpPr txBox="1"/>
          <p:nvPr/>
        </p:nvSpPr>
        <p:spPr>
          <a:xfrm>
            <a:off x="2829238" y="46571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1994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39F76-469D-4CC0-B175-8885660A4E49}"/>
              </a:ext>
            </a:extLst>
          </p:cNvPr>
          <p:cNvSpPr txBox="1"/>
          <p:nvPr/>
        </p:nvSpPr>
        <p:spPr>
          <a:xfrm>
            <a:off x="4791081" y="465718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1996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9018E-F81F-4708-A15A-DE775973DCC0}"/>
              </a:ext>
            </a:extLst>
          </p:cNvPr>
          <p:cNvSpPr txBox="1"/>
          <p:nvPr/>
        </p:nvSpPr>
        <p:spPr>
          <a:xfrm>
            <a:off x="6760605" y="465718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1997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B50FEC-D384-4811-AC01-B66FB0AD9BFE}"/>
              </a:ext>
            </a:extLst>
          </p:cNvPr>
          <p:cNvSpPr txBox="1"/>
          <p:nvPr/>
        </p:nvSpPr>
        <p:spPr>
          <a:xfrm>
            <a:off x="8684378" y="4657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5799C2-D53F-41E5-B233-5817FC50D258}"/>
              </a:ext>
            </a:extLst>
          </p:cNvPr>
          <p:cNvSpPr txBox="1"/>
          <p:nvPr/>
        </p:nvSpPr>
        <p:spPr>
          <a:xfrm>
            <a:off x="10656751" y="46571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2431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30" grpId="0" animBg="1"/>
      <p:bldP spid="2" grpId="0"/>
      <p:bldP spid="29" grpId="0"/>
      <p:bldP spid="46" grpId="0"/>
      <p:bldP spid="47" grpId="0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79B366-CEF3-4F43-AEFE-CE57E29D744C}"/>
              </a:ext>
            </a:extLst>
          </p:cNvPr>
          <p:cNvSpPr/>
          <p:nvPr/>
        </p:nvSpPr>
        <p:spPr>
          <a:xfrm>
            <a:off x="5337645" y="2518860"/>
            <a:ext cx="1850572" cy="2383971"/>
          </a:xfrm>
          <a:custGeom>
            <a:avLst/>
            <a:gdLst>
              <a:gd name="connsiteX0" fmla="*/ 0 w 1850572"/>
              <a:gd name="connsiteY0" fmla="*/ 0 h 2383971"/>
              <a:gd name="connsiteX1" fmla="*/ 555172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42258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4214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72" h="2383971">
                <a:moveTo>
                  <a:pt x="0" y="0"/>
                </a:moveTo>
                <a:cubicBezTo>
                  <a:pt x="123371" y="508907"/>
                  <a:pt x="265794" y="901699"/>
                  <a:pt x="664030" y="1421492"/>
                </a:cubicBezTo>
                <a:cubicBezTo>
                  <a:pt x="1062266" y="1941285"/>
                  <a:pt x="1850572" y="2383971"/>
                  <a:pt x="1850572" y="2383971"/>
                </a:cubicBezTo>
                <a:lnTo>
                  <a:pt x="1850572" y="2383971"/>
                </a:lnTo>
              </a:path>
            </a:pathLst>
          </a:custGeom>
          <a:noFill/>
          <a:ln w="508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98BC3BA-D6A9-494F-B3D4-64C9203F82B0}"/>
              </a:ext>
            </a:extLst>
          </p:cNvPr>
          <p:cNvSpPr/>
          <p:nvPr/>
        </p:nvSpPr>
        <p:spPr>
          <a:xfrm>
            <a:off x="8966256" y="2518860"/>
            <a:ext cx="1850572" cy="2383971"/>
          </a:xfrm>
          <a:custGeom>
            <a:avLst/>
            <a:gdLst>
              <a:gd name="connsiteX0" fmla="*/ 0 w 1850572"/>
              <a:gd name="connsiteY0" fmla="*/ 0 h 2383971"/>
              <a:gd name="connsiteX1" fmla="*/ 555172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42258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4214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72" h="2383971">
                <a:moveTo>
                  <a:pt x="0" y="0"/>
                </a:moveTo>
                <a:cubicBezTo>
                  <a:pt x="123371" y="508907"/>
                  <a:pt x="265794" y="901699"/>
                  <a:pt x="664030" y="1421492"/>
                </a:cubicBezTo>
                <a:cubicBezTo>
                  <a:pt x="1062266" y="1941285"/>
                  <a:pt x="1850572" y="2383971"/>
                  <a:pt x="1850572" y="2383971"/>
                </a:cubicBezTo>
                <a:lnTo>
                  <a:pt x="1850572" y="2383971"/>
                </a:lnTo>
              </a:path>
            </a:pathLst>
          </a:custGeom>
          <a:noFill/>
          <a:ln w="508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FD6D1B-06B3-43D4-A478-19439586A250}"/>
              </a:ext>
            </a:extLst>
          </p:cNvPr>
          <p:cNvSpPr/>
          <p:nvPr/>
        </p:nvSpPr>
        <p:spPr>
          <a:xfrm>
            <a:off x="1679268" y="2518860"/>
            <a:ext cx="1850572" cy="2383971"/>
          </a:xfrm>
          <a:custGeom>
            <a:avLst/>
            <a:gdLst>
              <a:gd name="connsiteX0" fmla="*/ 0 w 1850572"/>
              <a:gd name="connsiteY0" fmla="*/ 0 h 2383971"/>
              <a:gd name="connsiteX1" fmla="*/ 555172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42258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4214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72" h="2383971">
                <a:moveTo>
                  <a:pt x="0" y="0"/>
                </a:moveTo>
                <a:cubicBezTo>
                  <a:pt x="123371" y="508907"/>
                  <a:pt x="265794" y="901699"/>
                  <a:pt x="664030" y="1421492"/>
                </a:cubicBezTo>
                <a:cubicBezTo>
                  <a:pt x="1062266" y="1941285"/>
                  <a:pt x="1850572" y="2383971"/>
                  <a:pt x="1850572" y="2383971"/>
                </a:cubicBezTo>
                <a:lnTo>
                  <a:pt x="1850572" y="2383971"/>
                </a:lnTo>
              </a:path>
            </a:pathLst>
          </a:custGeom>
          <a:noFill/>
          <a:ln w="508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02A83E-D680-4211-8B4C-703FEB52D930}"/>
              </a:ext>
            </a:extLst>
          </p:cNvPr>
          <p:cNvSpPr/>
          <p:nvPr/>
        </p:nvSpPr>
        <p:spPr>
          <a:xfrm rot="15201747">
            <a:off x="7105884" y="2483011"/>
            <a:ext cx="1850572" cy="2383971"/>
          </a:xfrm>
          <a:custGeom>
            <a:avLst/>
            <a:gdLst>
              <a:gd name="connsiteX0" fmla="*/ 0 w 1850572"/>
              <a:gd name="connsiteY0" fmla="*/ 0 h 2383971"/>
              <a:gd name="connsiteX1" fmla="*/ 555172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42258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4214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72" h="2383971">
                <a:moveTo>
                  <a:pt x="0" y="0"/>
                </a:moveTo>
                <a:cubicBezTo>
                  <a:pt x="123371" y="508907"/>
                  <a:pt x="265794" y="901699"/>
                  <a:pt x="664030" y="1421492"/>
                </a:cubicBezTo>
                <a:cubicBezTo>
                  <a:pt x="1062266" y="1941285"/>
                  <a:pt x="1850572" y="2383971"/>
                  <a:pt x="1850572" y="2383971"/>
                </a:cubicBezTo>
                <a:lnTo>
                  <a:pt x="1850572" y="2383971"/>
                </a:lnTo>
              </a:path>
            </a:pathLst>
          </a:custGeom>
          <a:noFill/>
          <a:ln w="508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965A82-2DF5-48D1-9EE1-C9B0FD0BBE6B}"/>
              </a:ext>
            </a:extLst>
          </p:cNvPr>
          <p:cNvSpPr/>
          <p:nvPr/>
        </p:nvSpPr>
        <p:spPr>
          <a:xfrm rot="15201747">
            <a:off x="3502625" y="2483011"/>
            <a:ext cx="1850572" cy="2383971"/>
          </a:xfrm>
          <a:custGeom>
            <a:avLst/>
            <a:gdLst>
              <a:gd name="connsiteX0" fmla="*/ 0 w 1850572"/>
              <a:gd name="connsiteY0" fmla="*/ 0 h 2383971"/>
              <a:gd name="connsiteX1" fmla="*/ 555172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707572 w 1850572"/>
              <a:gd name="connsiteY1" fmla="*/ 1524000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42258 w 1850572"/>
              <a:gd name="connsiteY1" fmla="*/ 14151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33894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13230 w 1850572"/>
              <a:gd name="connsiteY1" fmla="*/ 13706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  <a:gd name="connsiteX0" fmla="*/ 0 w 1850572"/>
              <a:gd name="connsiteY0" fmla="*/ 0 h 2383971"/>
              <a:gd name="connsiteX1" fmla="*/ 664030 w 1850572"/>
              <a:gd name="connsiteY1" fmla="*/ 1421492 h 2383971"/>
              <a:gd name="connsiteX2" fmla="*/ 1850572 w 1850572"/>
              <a:gd name="connsiteY2" fmla="*/ 2383971 h 2383971"/>
              <a:gd name="connsiteX3" fmla="*/ 1850572 w 1850572"/>
              <a:gd name="connsiteY3" fmla="*/ 2383971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72" h="2383971">
                <a:moveTo>
                  <a:pt x="0" y="0"/>
                </a:moveTo>
                <a:cubicBezTo>
                  <a:pt x="123371" y="508907"/>
                  <a:pt x="265794" y="901699"/>
                  <a:pt x="664030" y="1421492"/>
                </a:cubicBezTo>
                <a:cubicBezTo>
                  <a:pt x="1062266" y="1941285"/>
                  <a:pt x="1850572" y="2383971"/>
                  <a:pt x="1850572" y="2383971"/>
                </a:cubicBezTo>
                <a:lnTo>
                  <a:pt x="1850572" y="2383971"/>
                </a:lnTo>
              </a:path>
            </a:pathLst>
          </a:custGeom>
          <a:noFill/>
          <a:ln w="508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D663C4-7786-42DE-A1D1-6AEF0EFB33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HTML5 deki yenilikler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137271-4187-4025-825E-5EEFFFBDD1BF}"/>
              </a:ext>
            </a:extLst>
          </p:cNvPr>
          <p:cNvGrpSpPr/>
          <p:nvPr/>
        </p:nvGrpSpPr>
        <p:grpSpPr>
          <a:xfrm>
            <a:off x="10661338" y="1351020"/>
            <a:ext cx="1241879" cy="1028355"/>
            <a:chOff x="810744" y="3905049"/>
            <a:chExt cx="1654629" cy="1370138"/>
          </a:xfrm>
        </p:grpSpPr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AFE924C-1F54-408B-9137-786729EA8A3B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5" name="Graphic 14" descr="Meeting">
              <a:extLst>
                <a:ext uri="{FF2B5EF4-FFF2-40B4-BE49-F238E27FC236}">
                  <a16:creationId xmlns:a16="http://schemas.microsoft.com/office/drawing/2014/main" id="{27151E57-E137-4190-9251-3784DB98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88F30E-1518-4078-B92C-C1BDD4F89816}"/>
                </a:ext>
              </a:extLst>
            </p:cNvPr>
            <p:cNvSpPr/>
            <p:nvPr/>
          </p:nvSpPr>
          <p:spPr>
            <a:xfrm>
              <a:off x="810744" y="4839771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b="1" dirty="0"/>
                <a:t>INTERVIEW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61BC25-DB52-4738-9DA3-431C2E920A65}"/>
              </a:ext>
            </a:extLst>
          </p:cNvPr>
          <p:cNvGrpSpPr/>
          <p:nvPr/>
        </p:nvGrpSpPr>
        <p:grpSpPr>
          <a:xfrm>
            <a:off x="1085343" y="1827263"/>
            <a:ext cx="1219200" cy="1219200"/>
            <a:chOff x="530366" y="1832336"/>
            <a:chExt cx="1219200" cy="12192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EDF5D6-5866-4DFD-B1F8-2F49FD1940D3}"/>
                </a:ext>
              </a:extLst>
            </p:cNvPr>
            <p:cNvSpPr/>
            <p:nvPr/>
          </p:nvSpPr>
          <p:spPr>
            <a:xfrm>
              <a:off x="530366" y="1832336"/>
              <a:ext cx="1219200" cy="1219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8" name="Graphic 17" descr="Video camera">
              <a:extLst>
                <a:ext uri="{FF2B5EF4-FFF2-40B4-BE49-F238E27FC236}">
                  <a16:creationId xmlns:a16="http://schemas.microsoft.com/office/drawing/2014/main" id="{F4FD686C-99C6-4CBE-ACC2-83B31D98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6051" y="2223452"/>
              <a:ext cx="750406" cy="750406"/>
            </a:xfrm>
            <a:prstGeom prst="rect">
              <a:avLst/>
            </a:prstGeom>
          </p:spPr>
        </p:pic>
        <p:pic>
          <p:nvPicPr>
            <p:cNvPr id="20" name="Graphic 19" descr="Music">
              <a:extLst>
                <a:ext uri="{FF2B5EF4-FFF2-40B4-BE49-F238E27FC236}">
                  <a16:creationId xmlns:a16="http://schemas.microsoft.com/office/drawing/2014/main" id="{F5EC4A11-696F-4228-B1F7-EA44010F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2845" y="1922971"/>
              <a:ext cx="600962" cy="60096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260DE3-682F-4A7C-9845-507EC6F5AED6}"/>
              </a:ext>
            </a:extLst>
          </p:cNvPr>
          <p:cNvGrpSpPr/>
          <p:nvPr/>
        </p:nvGrpSpPr>
        <p:grpSpPr>
          <a:xfrm>
            <a:off x="2887156" y="4139534"/>
            <a:ext cx="1219200" cy="1219200"/>
            <a:chOff x="1839033" y="4393732"/>
            <a:chExt cx="1219200" cy="12192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3B3B37-3E33-48F6-B42C-00A98427C967}"/>
                </a:ext>
              </a:extLst>
            </p:cNvPr>
            <p:cNvSpPr/>
            <p:nvPr/>
          </p:nvSpPr>
          <p:spPr>
            <a:xfrm>
              <a:off x="1839033" y="4393732"/>
              <a:ext cx="1219200" cy="1219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2" name="Graphic 21" descr="Venn diagram">
              <a:extLst>
                <a:ext uri="{FF2B5EF4-FFF2-40B4-BE49-F238E27FC236}">
                  <a16:creationId xmlns:a16="http://schemas.microsoft.com/office/drawing/2014/main" id="{C92D5ED4-B397-48D3-BF7E-6F761966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91432" y="4546132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B70844-8177-4089-B2BF-E02DD5EEC4D7}"/>
              </a:ext>
            </a:extLst>
          </p:cNvPr>
          <p:cNvSpPr txBox="1"/>
          <p:nvPr/>
        </p:nvSpPr>
        <p:spPr>
          <a:xfrm>
            <a:off x="1061239" y="3066142"/>
            <a:ext cx="1267409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Multimedia</a:t>
            </a:r>
          </a:p>
          <a:p>
            <a:pPr algn="ctr"/>
            <a:r>
              <a:rPr lang="tr-TR" sz="1400" dirty="0" err="1">
                <a:solidFill>
                  <a:schemeClr val="bg2">
                    <a:lumMod val="75000"/>
                  </a:schemeClr>
                </a:solidFill>
              </a:rPr>
              <a:t>tagları</a:t>
            </a:r>
            <a:endParaRPr lang="tr-T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6BBF7-CBD1-45CF-95A1-CAC38DC059FA}"/>
              </a:ext>
            </a:extLst>
          </p:cNvPr>
          <p:cNvSpPr txBox="1"/>
          <p:nvPr/>
        </p:nvSpPr>
        <p:spPr>
          <a:xfrm>
            <a:off x="2984793" y="5406402"/>
            <a:ext cx="1023923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>
                <a:solidFill>
                  <a:schemeClr val="bg2">
                    <a:lumMod val="75000"/>
                  </a:schemeClr>
                </a:solidFill>
              </a:rPr>
              <a:t>Vektörel</a:t>
            </a:r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 çizim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FEEE27-33DD-44D6-BA0F-69BCC9C074F4}"/>
              </a:ext>
            </a:extLst>
          </p:cNvPr>
          <p:cNvSpPr/>
          <p:nvPr/>
        </p:nvSpPr>
        <p:spPr>
          <a:xfrm>
            <a:off x="4700687" y="1827263"/>
            <a:ext cx="1219200" cy="1219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 Black" panose="00000A00000000000000" pitchFamily="2" charset="-94"/>
              </a:rPr>
              <a:t>&lt;/&gt;</a:t>
            </a:r>
            <a:endParaRPr lang="tr-TR" sz="1200" dirty="0">
              <a:latin typeface="Montserrat Black" panose="00000A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FCEBAD-F2C4-41B6-88CE-10AEF88F551C}"/>
              </a:ext>
            </a:extLst>
          </p:cNvPr>
          <p:cNvSpPr txBox="1"/>
          <p:nvPr/>
        </p:nvSpPr>
        <p:spPr>
          <a:xfrm>
            <a:off x="4759749" y="3066142"/>
            <a:ext cx="1101075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Semantik</a:t>
            </a:r>
          </a:p>
          <a:p>
            <a:pPr algn="ctr"/>
            <a:r>
              <a:rPr lang="tr-TR" sz="1400" dirty="0" err="1">
                <a:solidFill>
                  <a:schemeClr val="bg2">
                    <a:lumMod val="75000"/>
                  </a:schemeClr>
                </a:solidFill>
              </a:rPr>
              <a:t>taglar</a:t>
            </a:r>
            <a:endParaRPr lang="tr-T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B40FE7-1147-43D5-93DE-B5C5B77866A9}"/>
              </a:ext>
            </a:extLst>
          </p:cNvPr>
          <p:cNvGrpSpPr/>
          <p:nvPr/>
        </p:nvGrpSpPr>
        <p:grpSpPr>
          <a:xfrm>
            <a:off x="8365278" y="1827263"/>
            <a:ext cx="1254465" cy="1237770"/>
            <a:chOff x="5474257" y="4385882"/>
            <a:chExt cx="1254465" cy="12377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1BEC11-FD6D-407C-A3AA-8B11840607BF}"/>
                </a:ext>
              </a:extLst>
            </p:cNvPr>
            <p:cNvSpPr/>
            <p:nvPr/>
          </p:nvSpPr>
          <p:spPr>
            <a:xfrm>
              <a:off x="5474257" y="4385882"/>
              <a:ext cx="1219200" cy="1219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200" dirty="0">
                <a:latin typeface="Montserrat Black" panose="00000A00000000000000" pitchFamily="2" charset="-94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B1B66C-733E-4D3C-BF3A-57A62245C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8802" y="4393732"/>
              <a:ext cx="1229920" cy="12299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D96A690-41DF-4BC5-8854-BB3BFC0260ED}"/>
              </a:ext>
            </a:extLst>
          </p:cNvPr>
          <p:cNvSpPr txBox="1"/>
          <p:nvPr/>
        </p:nvSpPr>
        <p:spPr>
          <a:xfrm>
            <a:off x="8321225" y="3066142"/>
            <a:ext cx="1367115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Inputlar</a:t>
            </a:r>
            <a:r>
              <a:rPr lang="tr-TR" sz="1400" dirty="0"/>
              <a:t> için yeni </a:t>
            </a:r>
            <a:r>
              <a:rPr lang="tr-TR" sz="1400" dirty="0" err="1"/>
              <a:t>type</a:t>
            </a:r>
            <a:r>
              <a:rPr lang="tr-TR" sz="1400" dirty="0"/>
              <a:t> </a:t>
            </a:r>
            <a:r>
              <a:rPr lang="tr-TR" sz="1400" dirty="0" err="1"/>
              <a:t>lar</a:t>
            </a:r>
            <a:endParaRPr lang="tr-TR" sz="14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40C40E-2849-43AB-87A1-0470B4D7C851}"/>
              </a:ext>
            </a:extLst>
          </p:cNvPr>
          <p:cNvSpPr/>
          <p:nvPr/>
        </p:nvSpPr>
        <p:spPr>
          <a:xfrm>
            <a:off x="6487606" y="4139534"/>
            <a:ext cx="1219200" cy="1219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 Black" panose="00000A00000000000000" pitchFamily="2" charset="-94"/>
              </a:rPr>
              <a:t>&lt;/&gt;</a:t>
            </a:r>
            <a:endParaRPr lang="tr-TR" sz="1200" dirty="0">
              <a:latin typeface="Montserrat Black" panose="00000A00000000000000" pitchFamily="2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D3AC28-D362-409E-B34D-B1B73B215699}"/>
              </a:ext>
            </a:extLst>
          </p:cNvPr>
          <p:cNvSpPr txBox="1"/>
          <p:nvPr/>
        </p:nvSpPr>
        <p:spPr>
          <a:xfrm>
            <a:off x="6309099" y="5406402"/>
            <a:ext cx="1576214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Biçimlendirme </a:t>
            </a:r>
            <a:r>
              <a:rPr lang="tr-TR" sz="1400" dirty="0" err="1">
                <a:solidFill>
                  <a:schemeClr val="bg2">
                    <a:lumMod val="75000"/>
                  </a:schemeClr>
                </a:solidFill>
              </a:rPr>
              <a:t>tagları</a:t>
            </a:r>
            <a:endParaRPr lang="tr-T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2FE18B-06EF-4B07-9114-C0AF41B98CDA}"/>
              </a:ext>
            </a:extLst>
          </p:cNvPr>
          <p:cNvSpPr/>
          <p:nvPr/>
        </p:nvSpPr>
        <p:spPr>
          <a:xfrm>
            <a:off x="10115043" y="4139534"/>
            <a:ext cx="1219200" cy="1219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 Black" panose="00000A00000000000000" pitchFamily="2" charset="-94"/>
              </a:rPr>
              <a:t>API</a:t>
            </a:r>
            <a:endParaRPr lang="tr-TR" sz="1200" dirty="0">
              <a:latin typeface="Montserrat Black" panose="00000A00000000000000" pitchFamily="2" charset="-9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7EF35-C39C-468A-B385-087C7B9BEA8A}"/>
              </a:ext>
            </a:extLst>
          </p:cNvPr>
          <p:cNvSpPr txBox="1"/>
          <p:nvPr/>
        </p:nvSpPr>
        <p:spPr>
          <a:xfrm>
            <a:off x="10122181" y="5406402"/>
            <a:ext cx="1219200" cy="578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Dinamik özellikler</a:t>
            </a:r>
          </a:p>
        </p:txBody>
      </p:sp>
    </p:spTree>
    <p:extLst>
      <p:ext uri="{BB962C8B-B14F-4D97-AF65-F5344CB8AC3E}">
        <p14:creationId xmlns:p14="http://schemas.microsoft.com/office/powerpoint/2010/main" val="30681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2" grpId="0" animBg="1"/>
      <p:bldP spid="38" grpId="0" animBg="1"/>
      <p:bldP spid="43" grpId="0" animBg="1"/>
      <p:bldP spid="25" grpId="0" animBg="1"/>
      <p:bldP spid="27" grpId="0" animBg="1"/>
      <p:bldP spid="28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C4D754-645D-4B48-95FE-08F4F0AE931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61669" y="1743836"/>
            <a:ext cx="10986046" cy="1102414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b="1" dirty="0"/>
              <a:t>Bir html sayfasının tarayıcılar tarafından HTML5 olarak algılanabilmesi için:</a:t>
            </a:r>
          </a:p>
          <a:p>
            <a:pPr marL="0" indent="0">
              <a:buNone/>
            </a:pPr>
            <a:r>
              <a:rPr lang="tr-TR" dirty="0"/>
              <a:t>Sayfanın en üst kısmına aşağıdaki satırın eklenmesi gerekir.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771160" y="2979058"/>
            <a:ext cx="9035142" cy="1328023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FF0000"/>
                </a:solidFill>
                <a:latin typeface="Montserrat" panose="00000500000000000000" pitchFamily="2" charset="-94"/>
              </a:rPr>
              <a:t>&lt;!doctype html&gt;</a:t>
            </a:r>
          </a:p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70B327-1C1B-404A-949B-A93C996A2879}"/>
              </a:ext>
            </a:extLst>
          </p:cNvPr>
          <p:cNvGrpSpPr/>
          <p:nvPr/>
        </p:nvGrpSpPr>
        <p:grpSpPr>
          <a:xfrm>
            <a:off x="720308" y="5229200"/>
            <a:ext cx="10920070" cy="404948"/>
            <a:chOff x="749415" y="5991225"/>
            <a:chExt cx="10920070" cy="404948"/>
          </a:xfrm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29BD202D-3DA6-40C1-B60F-1CD9596CF1A2}"/>
                </a:ext>
              </a:extLst>
            </p:cNvPr>
            <p:cNvSpPr/>
            <p:nvPr/>
          </p:nvSpPr>
          <p:spPr>
            <a:xfrm>
              <a:off x="2634343" y="5991225"/>
              <a:ext cx="9035142" cy="40494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224000" rtlCol="0" anchor="ctr"/>
            <a:lstStyle/>
            <a:p>
              <a:r>
                <a:rPr lang="tr-TR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HTML referans ve doküman sitesi</a:t>
              </a:r>
            </a:p>
          </p:txBody>
        </p:sp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488AA080-9B1F-4ED9-9327-C1AB1FA2A67B}"/>
                </a:ext>
              </a:extLst>
            </p:cNvPr>
            <p:cNvSpPr/>
            <p:nvPr/>
          </p:nvSpPr>
          <p:spPr>
            <a:xfrm>
              <a:off x="749415" y="5991225"/>
              <a:ext cx="2799327" cy="404948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w3schools.com/</a:t>
              </a:r>
              <a:r>
                <a:rPr lang="tr-TR" b="1" dirty="0" err="1">
                  <a:solidFill>
                    <a:schemeClr val="tx1"/>
                  </a:solidFill>
                  <a:latin typeface="Montserrat" panose="00000500000000000000" pitchFamily="2" charset="-94"/>
                </a:rPr>
                <a:t>tags</a:t>
              </a:r>
              <a:endParaRPr lang="tr-TR" b="1" dirty="0">
                <a:solidFill>
                  <a:schemeClr val="tx1"/>
                </a:solidFill>
                <a:latin typeface="Montserrat" panose="00000500000000000000" pitchFamily="2" charset="-9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976152-F8BC-47BF-9F24-4127665EDE06}"/>
              </a:ext>
            </a:extLst>
          </p:cNvPr>
          <p:cNvGrpSpPr/>
          <p:nvPr/>
        </p:nvGrpSpPr>
        <p:grpSpPr>
          <a:xfrm>
            <a:off x="694657" y="5949280"/>
            <a:ext cx="10920069" cy="404948"/>
            <a:chOff x="749416" y="5991225"/>
            <a:chExt cx="10920069" cy="404948"/>
          </a:xfrm>
        </p:grpSpPr>
        <p:sp>
          <p:nvSpPr>
            <p:cNvPr id="14" name="Rounded Rectangle 7">
              <a:extLst>
                <a:ext uri="{FF2B5EF4-FFF2-40B4-BE49-F238E27FC236}">
                  <a16:creationId xmlns:a16="http://schemas.microsoft.com/office/drawing/2014/main" id="{89F9E79F-3725-4559-BC33-9FFE7B2C0DD5}"/>
                </a:ext>
              </a:extLst>
            </p:cNvPr>
            <p:cNvSpPr/>
            <p:nvPr/>
          </p:nvSpPr>
          <p:spPr>
            <a:xfrm>
              <a:off x="2634343" y="5991225"/>
              <a:ext cx="9035142" cy="40494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     Tarayıcıların HTML </a:t>
              </a:r>
              <a:r>
                <a:rPr lang="tr-TR" dirty="0" err="1">
                  <a:solidFill>
                    <a:schemeClr val="tx1"/>
                  </a:solidFill>
                  <a:latin typeface="Montserrat" panose="00000500000000000000" pitchFamily="2" charset="-94"/>
                </a:rPr>
                <a:t>tagları</a:t>
              </a:r>
              <a:r>
                <a:rPr lang="tr-TR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 ile ilgili desteğini öğrenebileceğiniz bir site</a:t>
              </a:r>
            </a:p>
          </p:txBody>
        </p:sp>
        <p:sp>
          <p:nvSpPr>
            <p:cNvPr id="15" name="Rounded Rectangle 7">
              <a:extLst>
                <a:ext uri="{FF2B5EF4-FFF2-40B4-BE49-F238E27FC236}">
                  <a16:creationId xmlns:a16="http://schemas.microsoft.com/office/drawing/2014/main" id="{742620F7-F5D1-47D3-8DE3-92DEBC6CD77F}"/>
                </a:ext>
              </a:extLst>
            </p:cNvPr>
            <p:cNvSpPr/>
            <p:nvPr/>
          </p:nvSpPr>
          <p:spPr>
            <a:xfrm>
              <a:off x="749416" y="5991225"/>
              <a:ext cx="2124414" cy="404948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caniuse.com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36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idx="10"/>
          </p:nvPr>
        </p:nvSpPr>
        <p:spPr>
          <a:xfrm>
            <a:off x="1847123" y="263667"/>
            <a:ext cx="10004366" cy="660233"/>
          </a:xfrm>
        </p:spPr>
        <p:txBody>
          <a:bodyPr anchor="t">
            <a:normAutofit lnSpcReduction="10000"/>
          </a:bodyPr>
          <a:lstStyle/>
          <a:p>
            <a:r>
              <a:rPr lang="tr-TR" dirty="0"/>
              <a:t>Klasör yapısı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799476452"/>
              </p:ext>
            </p:extLst>
          </p:nvPr>
        </p:nvGraphicFramePr>
        <p:xfrm>
          <a:off x="1703512" y="1520788"/>
          <a:ext cx="9253028" cy="477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054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771776F-2877-4235-8DA0-7EB2296F302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Temel 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D127E-3D5B-48B0-90C4-B782B91E9C83}"/>
              </a:ext>
            </a:extLst>
          </p:cNvPr>
          <p:cNvSpPr txBox="1"/>
          <p:nvPr/>
        </p:nvSpPr>
        <p:spPr>
          <a:xfrm>
            <a:off x="4655840" y="1952836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latin typeface="Montserrat Black" panose="00000A00000000000000" pitchFamily="2" charset="-94"/>
              </a:rPr>
              <a:t>White </a:t>
            </a:r>
            <a:r>
              <a:rPr lang="tr-TR" sz="2400" dirty="0" err="1">
                <a:latin typeface="Montserrat Black" panose="00000A00000000000000" pitchFamily="2" charset="-94"/>
              </a:rPr>
              <a:t>Spaces</a:t>
            </a:r>
            <a:endParaRPr lang="tr-TR" sz="2400" dirty="0">
              <a:latin typeface="Montserrat Black" panose="00000A00000000000000" pitchFamily="2" charset="-9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30B52F-1B99-077E-0116-ED187B0CCB69}"/>
              </a:ext>
            </a:extLst>
          </p:cNvPr>
          <p:cNvGrpSpPr/>
          <p:nvPr/>
        </p:nvGrpSpPr>
        <p:grpSpPr>
          <a:xfrm>
            <a:off x="1559496" y="2528900"/>
            <a:ext cx="9289032" cy="1272337"/>
            <a:chOff x="1559496" y="2528900"/>
            <a:chExt cx="9289032" cy="12723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7F376E-C778-4A3B-AE26-CB43E0187C17}"/>
                </a:ext>
              </a:extLst>
            </p:cNvPr>
            <p:cNvSpPr txBox="1"/>
            <p:nvPr/>
          </p:nvSpPr>
          <p:spPr>
            <a:xfrm>
              <a:off x="1739516" y="2600908"/>
              <a:ext cx="900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tr-TR" dirty="0"/>
                <a:t>Tarayıcılar, HTML kodlarındaki peş peşe </a:t>
              </a:r>
              <a:r>
                <a:rPr lang="tr-TR" dirty="0" err="1"/>
                <a:t>space</a:t>
              </a:r>
              <a:r>
                <a:rPr lang="tr-TR" dirty="0"/>
                <a:t> (boşluk) karakterlerini tek bir karakter olarak yorumlarlar. Ayrıca </a:t>
              </a:r>
              <a:r>
                <a:rPr lang="tr-TR" dirty="0" err="1"/>
                <a:t>enter</a:t>
              </a:r>
              <a:r>
                <a:rPr lang="tr-TR" dirty="0"/>
                <a:t> (alt satıra geçme) karakterini ise hiç yorumlamazlar. Bu sayede </a:t>
              </a:r>
              <a:r>
                <a:rPr lang="tr-TR" dirty="0" err="1"/>
                <a:t>developerlar</a:t>
              </a:r>
              <a:r>
                <a:rPr lang="tr-TR" dirty="0"/>
                <a:t> kodlarını daha okunabilir şekilde yazabilirler.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2060E3-6EDB-4ED1-A3B7-F168156EA82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2528900"/>
              <a:ext cx="0" cy="1272337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36DA58-4F10-497E-B14F-52658014BF39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528" y="2528900"/>
              <a:ext cx="0" cy="1272337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6F8BCB-0CC8-414B-AC01-38A2D02B1B2A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942CE8DC-D92A-4A38-8B9A-758BAC4E980D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1" name="Graphic 20" descr="Meeting">
              <a:extLst>
                <a:ext uri="{FF2B5EF4-FFF2-40B4-BE49-F238E27FC236}">
                  <a16:creationId xmlns:a16="http://schemas.microsoft.com/office/drawing/2014/main" id="{BDF98146-B6E1-4DB4-8E62-06DF156F3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20E9AE7-B79D-4B8B-A773-D0D21139489E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5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771776F-2877-4235-8DA0-7EB2296F302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Temel 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67848" y="1808820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Yazıları paragraf haline getirir.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&lt;p&gt;Lorem Ipsum, adı bilinmeyen bir matbaacının bir hurufat numune kitabı oluşturmak üzere bir yazı galerisini alarak karıştırdığı 1500'lerden beri endüstri standardı sahte metinler olarak kullanılmıştır.&lt;/p&gt;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2583512" y="4069226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Metin içinde satır başı yapmak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&lt;p&gt;Lorem Ipsum, adı bilinmeyen bir matbaacının bir hurufat numune kitabı oluşturmak üzere </a:t>
            </a:r>
            <a:r>
              <a:rPr lang="tr-TR" b="1" dirty="0">
                <a:latin typeface="Consolas" panose="020B0609020204030204" pitchFamily="49" charset="0"/>
                <a:cs typeface="Courier New" panose="02070309020205020404" pitchFamily="49" charset="0"/>
              </a:rPr>
              <a:t>&lt;br&gt; 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bir yazı galerisini alarak karıştırdığı 1500'lerden beri endüstri standardı sahte metinler olarak kullanılmıştır.&lt;/p&gt;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9027DA-9C17-4BBD-A181-A73E8D3E4B86}"/>
              </a:ext>
            </a:extLst>
          </p:cNvPr>
          <p:cNvGrpSpPr/>
          <p:nvPr/>
        </p:nvGrpSpPr>
        <p:grpSpPr>
          <a:xfrm>
            <a:off x="630251" y="1905064"/>
            <a:ext cx="1632857" cy="1124295"/>
            <a:chOff x="630251" y="1905064"/>
            <a:chExt cx="1632857" cy="1124295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6B0F5CB7-44A4-45EA-B860-81848D2B7DB2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9" name="Dikdörtgen: Köşeleri Yuvarlatılmış 2">
              <a:extLst>
                <a:ext uri="{FF2B5EF4-FFF2-40B4-BE49-F238E27FC236}">
                  <a16:creationId xmlns:a16="http://schemas.microsoft.com/office/drawing/2014/main" id="{EFAA22E1-48D5-41E2-9232-F8B47CA461B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/>
                <a:t>paragraph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51A753-7FA8-4C13-9B49-B5D5578D1342}"/>
              </a:ext>
            </a:extLst>
          </p:cNvPr>
          <p:cNvGrpSpPr/>
          <p:nvPr/>
        </p:nvGrpSpPr>
        <p:grpSpPr>
          <a:xfrm>
            <a:off x="630251" y="4069226"/>
            <a:ext cx="1632857" cy="1124295"/>
            <a:chOff x="630251" y="1905064"/>
            <a:chExt cx="1632857" cy="1124295"/>
          </a:xfrm>
        </p:grpSpPr>
        <p:sp>
          <p:nvSpPr>
            <p:cNvPr id="13" name="Pentagon 7">
              <a:extLst>
                <a:ext uri="{FF2B5EF4-FFF2-40B4-BE49-F238E27FC236}">
                  <a16:creationId xmlns:a16="http://schemas.microsoft.com/office/drawing/2014/main" id="{6D3B641A-5256-4578-BB94-027310806E93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dirty="0">
                  <a:solidFill>
                    <a:schemeClr val="tx1"/>
                  </a:solidFill>
                </a:rPr>
                <a:t>&lt;</a:t>
              </a:r>
              <a:r>
                <a:rPr lang="tr-TR" sz="3600" dirty="0" err="1">
                  <a:solidFill>
                    <a:schemeClr val="tx1"/>
                  </a:solidFill>
                </a:rPr>
                <a:t>br</a:t>
              </a:r>
              <a:r>
                <a:rPr lang="tr-TR" sz="36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4" name="Dikdörtgen: Köşeleri Yuvarlatılmış 2">
              <a:extLst>
                <a:ext uri="{FF2B5EF4-FFF2-40B4-BE49-F238E27FC236}">
                  <a16:creationId xmlns:a16="http://schemas.microsoft.com/office/drawing/2014/main" id="{F81B7319-7D4D-4B66-88FC-864E013747A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/>
                <a:t>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2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2C828A-9F87-4A06-8B8B-91A77B0F54E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Temel 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2424417" y="1743836"/>
            <a:ext cx="9223297" cy="1343313"/>
          </a:xfrm>
          <a:effectLst/>
        </p:spPr>
        <p:txBody>
          <a:bodyPr anchor="t"/>
          <a:lstStyle/>
          <a:p>
            <a:pPr marL="0" indent="0">
              <a:buNone/>
            </a:pPr>
            <a:r>
              <a:rPr lang="tr-TR" dirty="0"/>
              <a:t>Yazıları başlık haline getirir. Standart 6 tane başlık </a:t>
            </a:r>
            <a:r>
              <a:rPr lang="tr-TR" dirty="0" err="1"/>
              <a:t>tagı</a:t>
            </a:r>
            <a:r>
              <a:rPr lang="tr-TR" dirty="0"/>
              <a:t> bulunmaktadır.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&lt;h1&gt;Başlık 1&lt;/h1&gt;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&lt;h2&gt;Başlık 2&lt;/h2&gt;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9" name="Rounded Rectangle 8"/>
          <p:cNvSpPr/>
          <p:nvPr/>
        </p:nvSpPr>
        <p:spPr>
          <a:xfrm>
            <a:off x="2675620" y="3429000"/>
            <a:ext cx="8972094" cy="2348870"/>
          </a:xfrm>
          <a:prstGeom prst="roundRect">
            <a:avLst/>
          </a:prstGeom>
          <a:solidFill>
            <a:srgbClr val="D9D9D9"/>
          </a:solidFill>
        </p:spPr>
        <p:txBody>
          <a:bodyPr wrap="square" lIns="115200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Sayfadaki en önemli bilgi h1 içine yazılmalıdır. </a:t>
            </a:r>
          </a:p>
          <a:p>
            <a:pPr marL="285750" indent="-285750">
              <a:lnSpc>
                <a:spcPct val="150000"/>
              </a:lnSpc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Bir sayfada 1 tane H1 olmalıdır.</a:t>
            </a:r>
          </a:p>
          <a:p>
            <a:pPr marL="285750" indent="-285750">
              <a:lnSpc>
                <a:spcPct val="150000"/>
              </a:lnSpc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Bu bilgi aynı zamanda insanların bu sayfayı nasıl bulacağı ile alakalı olmalıdır. </a:t>
            </a:r>
          </a:p>
          <a:p>
            <a:pPr marL="285750" indent="-285750">
              <a:lnSpc>
                <a:spcPct val="150000"/>
              </a:lnSpc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Sonrasında gelecek h tagları hiyerarşik şekilde olmalıdır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7BF51-59B7-470C-A263-50B0614E2B14}"/>
              </a:ext>
            </a:extLst>
          </p:cNvPr>
          <p:cNvSpPr txBox="1"/>
          <p:nvPr/>
        </p:nvSpPr>
        <p:spPr>
          <a:xfrm>
            <a:off x="419494" y="2991770"/>
            <a:ext cx="163859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800" dirty="0">
                <a:solidFill>
                  <a:srgbClr val="92D050"/>
                </a:solidFill>
                <a:latin typeface="Montserrat Black" panose="00000A00000000000000" pitchFamily="2" charset="-94"/>
              </a:rPr>
              <a:t>&lt;h1&gt;</a:t>
            </a:r>
          </a:p>
          <a:p>
            <a:r>
              <a:rPr lang="tr-TR" sz="4400" dirty="0">
                <a:solidFill>
                  <a:srgbClr val="9ED561"/>
                </a:solidFill>
                <a:latin typeface="Montserrat Black" panose="00000A00000000000000" pitchFamily="2" charset="-94"/>
              </a:rPr>
              <a:t>&lt;h2&gt;</a:t>
            </a:r>
          </a:p>
          <a:p>
            <a:r>
              <a:rPr lang="tr-TR" sz="4000" dirty="0">
                <a:solidFill>
                  <a:srgbClr val="AFDC7E"/>
                </a:solidFill>
                <a:latin typeface="Montserrat Black" panose="00000A00000000000000" pitchFamily="2" charset="-94"/>
              </a:rPr>
              <a:t>&lt;h3&gt;</a:t>
            </a:r>
          </a:p>
          <a:p>
            <a:r>
              <a:rPr lang="tr-TR" sz="3600" dirty="0">
                <a:solidFill>
                  <a:srgbClr val="BCE292"/>
                </a:solidFill>
                <a:latin typeface="Montserrat Black" panose="00000A00000000000000" pitchFamily="2" charset="-94"/>
              </a:rPr>
              <a:t>&lt;h4&gt;</a:t>
            </a:r>
          </a:p>
          <a:p>
            <a:r>
              <a:rPr lang="tr-TR" sz="3200" dirty="0">
                <a:solidFill>
                  <a:srgbClr val="CAE8AA"/>
                </a:solidFill>
                <a:latin typeface="Montserrat Black" panose="00000A00000000000000" pitchFamily="2" charset="-94"/>
              </a:rPr>
              <a:t>&lt;h5&gt;</a:t>
            </a:r>
          </a:p>
          <a:p>
            <a:r>
              <a:rPr lang="tr-TR" sz="2800" dirty="0">
                <a:solidFill>
                  <a:srgbClr val="E5F3D5"/>
                </a:solidFill>
                <a:latin typeface="Montserrat Black" panose="00000A00000000000000" pitchFamily="2" charset="-94"/>
              </a:rPr>
              <a:t>&lt;h6&gt;</a:t>
            </a:r>
          </a:p>
        </p:txBody>
      </p:sp>
      <p:sp>
        <p:nvSpPr>
          <p:cNvPr id="14" name="10-Point Star 6">
            <a:extLst>
              <a:ext uri="{FF2B5EF4-FFF2-40B4-BE49-F238E27FC236}">
                <a16:creationId xmlns:a16="http://schemas.microsoft.com/office/drawing/2014/main" id="{356F8D40-2E2E-41B9-AAA7-55C85B3541C1}"/>
              </a:ext>
            </a:extLst>
          </p:cNvPr>
          <p:cNvSpPr/>
          <p:nvPr/>
        </p:nvSpPr>
        <p:spPr>
          <a:xfrm>
            <a:off x="2424417" y="3207263"/>
            <a:ext cx="1449977" cy="1449977"/>
          </a:xfrm>
          <a:prstGeom prst="star10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 Black" panose="00000A00000000000000" pitchFamily="2" charset="-94"/>
              </a:rPr>
              <a:t>SEO</a:t>
            </a:r>
            <a:endParaRPr lang="tr-TR" sz="3200" dirty="0">
              <a:latin typeface="Montserrat Black" panose="00000A00000000000000" pitchFamily="2" charset="-9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612A1E-FA8A-45C7-821F-990707D3E6C7}"/>
              </a:ext>
            </a:extLst>
          </p:cNvPr>
          <p:cNvGrpSpPr/>
          <p:nvPr/>
        </p:nvGrpSpPr>
        <p:grpSpPr>
          <a:xfrm>
            <a:off x="484162" y="1853344"/>
            <a:ext cx="1632857" cy="1124295"/>
            <a:chOff x="630251" y="1905064"/>
            <a:chExt cx="1632857" cy="1124295"/>
          </a:xfrm>
        </p:grpSpPr>
        <p:sp>
          <p:nvSpPr>
            <p:cNvPr id="18" name="Pentagon 7">
              <a:extLst>
                <a:ext uri="{FF2B5EF4-FFF2-40B4-BE49-F238E27FC236}">
                  <a16:creationId xmlns:a16="http://schemas.microsoft.com/office/drawing/2014/main" id="{08776CFC-35E3-4885-A4F5-A57C6084AB51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dirty="0">
                  <a:solidFill>
                    <a:schemeClr val="tx1"/>
                  </a:solidFill>
                </a:rPr>
                <a:t>&lt;</a:t>
              </a:r>
              <a:r>
                <a:rPr lang="tr-TR" sz="3600" dirty="0" err="1">
                  <a:solidFill>
                    <a:schemeClr val="tx1"/>
                  </a:solidFill>
                </a:rPr>
                <a:t>hx</a:t>
              </a:r>
              <a:r>
                <a:rPr lang="tr-TR" sz="36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9" name="Dikdörtgen: Köşeleri Yuvarlatılmış 2">
              <a:extLst>
                <a:ext uri="{FF2B5EF4-FFF2-40B4-BE49-F238E27FC236}">
                  <a16:creationId xmlns:a16="http://schemas.microsoft.com/office/drawing/2014/main" id="{5D636969-CD3E-4611-81E7-096FAB182726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heading</a:t>
              </a:r>
              <a:endParaRPr lang="tr-T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39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7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5916EA-5F60-4E97-9E7B-EA0CEE1B849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Head</a:t>
            </a:r>
            <a:r>
              <a:rPr lang="tr-TR" dirty="0"/>
              <a:t> </a:t>
            </a:r>
            <a:r>
              <a:rPr lang="tr-TR" dirty="0" err="1"/>
              <a:t>taglarının</a:t>
            </a:r>
            <a:r>
              <a:rPr lang="tr-TR" dirty="0"/>
              <a:t> kullanımı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244884" y="1700808"/>
            <a:ext cx="10556271" cy="4633446"/>
          </a:xfrm>
          <a:effectLst/>
        </p:spPr>
        <p:txBody>
          <a:bodyPr anchor="t"/>
          <a:lstStyle/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&lt;h1&gt;Web sitesi arama motorlarına nasıl eklenir&lt;/h1&gt;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&lt;p&gt;Bu yazımızda sitenizi arama motorlarına nasıl kayıt ettireceğinizi öğreneceksiniz.&lt;/p&gt;</a:t>
            </a:r>
          </a:p>
          <a:p>
            <a:pPr marL="0" indent="0">
              <a:buNone/>
            </a:pP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&lt;h2&gt;Web sitesi google a nasıl eklenir&lt;/h2&gt;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&lt;p&gt;...&lt;/p&gt;</a:t>
            </a:r>
          </a:p>
          <a:p>
            <a:pPr marL="0" indent="0">
              <a:buNone/>
            </a:pP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&lt;h2&gt;Web sitesi yahoo ya nasıl eklenir&lt;/h2&gt;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&lt;p&gt;.....&lt;/p&gt;</a:t>
            </a:r>
          </a:p>
        </p:txBody>
      </p:sp>
    </p:spTree>
    <p:extLst>
      <p:ext uri="{BB962C8B-B14F-4D97-AF65-F5344CB8AC3E}">
        <p14:creationId xmlns:p14="http://schemas.microsoft.com/office/powerpoint/2010/main" val="422741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56494" y="5002024"/>
            <a:ext cx="6442075" cy="614363"/>
          </a:xfrm>
        </p:spPr>
        <p:txBody>
          <a:bodyPr/>
          <a:lstStyle/>
          <a:p>
            <a:pPr algn="r"/>
            <a:r>
              <a:rPr lang="tr-TR" dirty="0"/>
              <a:t>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31350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7F31F3A-9286-43EB-897F-17918664091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2567848" y="2062060"/>
            <a:ext cx="8799902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Yatay çizgi oluşturmak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&lt;hr&gt;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2567848" y="4081132"/>
            <a:ext cx="8799902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Tasarımcı html kodlarının içine kullanıcı tarafından görülemeyecek açıklama satırları koymak istediğinde kullanır.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&lt;!– bu satırlar ekranda gösterilmez --&gt;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502A3-BFD9-478B-9399-5C6AA1F8B9D9}"/>
              </a:ext>
            </a:extLst>
          </p:cNvPr>
          <p:cNvGrpSpPr/>
          <p:nvPr/>
        </p:nvGrpSpPr>
        <p:grpSpPr>
          <a:xfrm>
            <a:off x="630251" y="1905064"/>
            <a:ext cx="1632857" cy="1124295"/>
            <a:chOff x="630251" y="1905064"/>
            <a:chExt cx="1632857" cy="1124295"/>
          </a:xfrm>
        </p:grpSpPr>
        <p:sp>
          <p:nvSpPr>
            <p:cNvPr id="10" name="Pentagon 7">
              <a:extLst>
                <a:ext uri="{FF2B5EF4-FFF2-40B4-BE49-F238E27FC236}">
                  <a16:creationId xmlns:a16="http://schemas.microsoft.com/office/drawing/2014/main" id="{71D05C64-A868-4C9D-9347-00C23B948204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dirty="0">
                  <a:solidFill>
                    <a:schemeClr val="tx1"/>
                  </a:solidFill>
                </a:rPr>
                <a:t>&lt;</a:t>
              </a:r>
              <a:r>
                <a:rPr lang="tr-TR" sz="3600" dirty="0" err="1">
                  <a:solidFill>
                    <a:schemeClr val="tx1"/>
                  </a:solidFill>
                </a:rPr>
                <a:t>hr</a:t>
              </a:r>
              <a:r>
                <a:rPr lang="tr-TR" sz="36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1" name="Dikdörtgen: Köşeleri Yuvarlatılmış 2">
              <a:extLst>
                <a:ext uri="{FF2B5EF4-FFF2-40B4-BE49-F238E27FC236}">
                  <a16:creationId xmlns:a16="http://schemas.microsoft.com/office/drawing/2014/main" id="{F4DAFAD9-998B-4E50-AFCA-889B281460C2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Horizontal</a:t>
              </a:r>
              <a:r>
                <a:rPr lang="tr-TR" sz="1000" dirty="0"/>
                <a:t> </a:t>
              </a:r>
              <a:r>
                <a:rPr lang="tr-TR" sz="1000" dirty="0" err="1"/>
                <a:t>row</a:t>
              </a:r>
              <a:endParaRPr lang="tr-TR" sz="1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57E8B7-6F5C-4476-9756-790F2BBA4D5D}"/>
              </a:ext>
            </a:extLst>
          </p:cNvPr>
          <p:cNvGrpSpPr/>
          <p:nvPr/>
        </p:nvGrpSpPr>
        <p:grpSpPr>
          <a:xfrm>
            <a:off x="650902" y="4083701"/>
            <a:ext cx="1632857" cy="1124295"/>
            <a:chOff x="630251" y="1905064"/>
            <a:chExt cx="1632857" cy="1124295"/>
          </a:xfrm>
        </p:grpSpPr>
        <p:sp>
          <p:nvSpPr>
            <p:cNvPr id="16" name="Pentagon 7">
              <a:extLst>
                <a:ext uri="{FF2B5EF4-FFF2-40B4-BE49-F238E27FC236}">
                  <a16:creationId xmlns:a16="http://schemas.microsoft.com/office/drawing/2014/main" id="{CFBA2A09-1ACA-4D9B-91DF-EC82545902B0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solidFill>
                    <a:schemeClr val="tx1"/>
                  </a:solidFill>
                </a:rPr>
                <a:t>&lt;!-- --&gt;</a:t>
              </a:r>
            </a:p>
          </p:txBody>
        </p:sp>
        <p:sp>
          <p:nvSpPr>
            <p:cNvPr id="17" name="Dikdörtgen: Köşeleri Yuvarlatılmış 2">
              <a:extLst>
                <a:ext uri="{FF2B5EF4-FFF2-40B4-BE49-F238E27FC236}">
                  <a16:creationId xmlns:a16="http://schemas.microsoft.com/office/drawing/2014/main" id="{F761F7C1-456D-48E0-A9AC-C48D5F2BC3AD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Comment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3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D3CEC-EEB0-43DE-9555-0EAB4D5FBDD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Semantic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Non-semantic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16AB2-35B5-4039-84E8-246BE35B0711}"/>
              </a:ext>
            </a:extLst>
          </p:cNvPr>
          <p:cNvSpPr txBox="1"/>
          <p:nvPr/>
        </p:nvSpPr>
        <p:spPr>
          <a:xfrm>
            <a:off x="1405871" y="3035114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Semantic</a:t>
            </a:r>
            <a:r>
              <a:rPr lang="tr-TR" dirty="0"/>
              <a:t> </a:t>
            </a:r>
            <a:r>
              <a:rPr lang="tr-TR" dirty="0" err="1"/>
              <a:t>taglar</a:t>
            </a:r>
            <a:r>
              <a:rPr lang="tr-TR" dirty="0"/>
              <a:t>, arama motorları veya geliştiriciler için bir anlam içerirler. Bu tür </a:t>
            </a:r>
            <a:r>
              <a:rPr lang="tr-TR" dirty="0" err="1"/>
              <a:t>taglar</a:t>
            </a:r>
            <a:r>
              <a:rPr lang="tr-TR" dirty="0"/>
              <a:t> kapsadıkları elemanı taşıdıkları anlama göre belli bir forma sokarlar.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9D92C-4E52-40C8-AC92-DF7EBDF34CFF}"/>
              </a:ext>
            </a:extLst>
          </p:cNvPr>
          <p:cNvSpPr txBox="1"/>
          <p:nvPr/>
        </p:nvSpPr>
        <p:spPr>
          <a:xfrm>
            <a:off x="6384032" y="3032956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Semantic</a:t>
            </a:r>
            <a:r>
              <a:rPr lang="tr-TR" dirty="0"/>
              <a:t> olmayan </a:t>
            </a:r>
            <a:r>
              <a:rPr lang="tr-TR" dirty="0" err="1"/>
              <a:t>taglar</a:t>
            </a:r>
            <a:r>
              <a:rPr lang="tr-TR" dirty="0"/>
              <a:t>, </a:t>
            </a:r>
            <a:r>
              <a:rPr lang="tr-TR" dirty="0" err="1"/>
              <a:t>anlamsızdırdlar</a:t>
            </a:r>
            <a:r>
              <a:rPr lang="tr-TR" dirty="0"/>
              <a:t>. Sadece </a:t>
            </a:r>
            <a:r>
              <a:rPr lang="tr-TR" dirty="0" err="1"/>
              <a:t>semantic</a:t>
            </a:r>
            <a:r>
              <a:rPr lang="tr-TR" dirty="0"/>
              <a:t> </a:t>
            </a:r>
            <a:r>
              <a:rPr lang="tr-TR" dirty="0" err="1"/>
              <a:t>tagları</a:t>
            </a:r>
            <a:r>
              <a:rPr lang="tr-TR" dirty="0"/>
              <a:t> gruplamak için kullanılırlar.</a:t>
            </a:r>
          </a:p>
          <a:p>
            <a:pPr algn="ctr"/>
            <a:endParaRPr lang="tr-TR" dirty="0"/>
          </a:p>
          <a:p>
            <a:pPr algn="ctr"/>
            <a:r>
              <a:rPr lang="tr-TR" b="1" dirty="0"/>
              <a:t>&lt;div&gt;  </a:t>
            </a:r>
            <a:r>
              <a:rPr lang="tr-TR" dirty="0"/>
              <a:t>ve  </a:t>
            </a:r>
            <a:r>
              <a:rPr lang="tr-TR" b="1" dirty="0"/>
              <a:t>&lt;</a:t>
            </a:r>
            <a:r>
              <a:rPr lang="tr-TR" b="1" dirty="0" err="1"/>
              <a:t>span</a:t>
            </a:r>
            <a:r>
              <a:rPr lang="tr-TR" b="1" dirty="0"/>
              <a:t>&gt;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A8B15-EB6C-4B56-81DF-FF626633E07D}"/>
              </a:ext>
            </a:extLst>
          </p:cNvPr>
          <p:cNvGrpSpPr/>
          <p:nvPr/>
        </p:nvGrpSpPr>
        <p:grpSpPr>
          <a:xfrm>
            <a:off x="2305971" y="2257650"/>
            <a:ext cx="2520280" cy="584776"/>
            <a:chOff x="1667508" y="2111476"/>
            <a:chExt cx="2520280" cy="5847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B350A9-1F13-4F7D-B921-3AB9392DB5EA}"/>
                </a:ext>
              </a:extLst>
            </p:cNvPr>
            <p:cNvSpPr txBox="1"/>
            <p:nvPr/>
          </p:nvSpPr>
          <p:spPr>
            <a:xfrm>
              <a:off x="1796789" y="2111477"/>
              <a:ext cx="2273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32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Semantic</a:t>
              </a:r>
              <a:endParaRPr lang="tr-TR" sz="32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C7CC90-0467-4B3F-BA5E-7CE8C5D7AFA2}"/>
                </a:ext>
              </a:extLst>
            </p:cNvPr>
            <p:cNvCxnSpPr/>
            <p:nvPr/>
          </p:nvCxnSpPr>
          <p:spPr>
            <a:xfrm>
              <a:off x="1667508" y="2111476"/>
              <a:ext cx="0" cy="584775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318538-AEB0-46EF-BF72-375BA1148B5F}"/>
                </a:ext>
              </a:extLst>
            </p:cNvPr>
            <p:cNvCxnSpPr/>
            <p:nvPr/>
          </p:nvCxnSpPr>
          <p:spPr>
            <a:xfrm>
              <a:off x="4187788" y="2111476"/>
              <a:ext cx="0" cy="584775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86AFFD-F646-439B-A945-D0656C8ABDF1}"/>
              </a:ext>
            </a:extLst>
          </p:cNvPr>
          <p:cNvGrpSpPr/>
          <p:nvPr/>
        </p:nvGrpSpPr>
        <p:grpSpPr>
          <a:xfrm>
            <a:off x="6798078" y="2257650"/>
            <a:ext cx="3492388" cy="584775"/>
            <a:chOff x="6348028" y="2111476"/>
            <a:chExt cx="3492388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84310-5A95-4F2A-8C90-71C2B5D09BC3}"/>
                </a:ext>
              </a:extLst>
            </p:cNvPr>
            <p:cNvSpPr txBox="1"/>
            <p:nvPr/>
          </p:nvSpPr>
          <p:spPr>
            <a:xfrm>
              <a:off x="6456153" y="2111476"/>
              <a:ext cx="3331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32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Non-Semantic</a:t>
              </a:r>
              <a:endParaRPr lang="tr-TR" sz="32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E2D98F-6FA1-456E-85AD-F4C5EE46749D}"/>
                </a:ext>
              </a:extLst>
            </p:cNvPr>
            <p:cNvCxnSpPr/>
            <p:nvPr/>
          </p:nvCxnSpPr>
          <p:spPr>
            <a:xfrm>
              <a:off x="6348028" y="2111476"/>
              <a:ext cx="0" cy="584775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93DF0-743B-433E-971B-AB412D1D5EC2}"/>
                </a:ext>
              </a:extLst>
            </p:cNvPr>
            <p:cNvCxnSpPr/>
            <p:nvPr/>
          </p:nvCxnSpPr>
          <p:spPr>
            <a:xfrm>
              <a:off x="9840416" y="2111476"/>
              <a:ext cx="0" cy="584775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9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508EA14-CA55-47E6-87B3-E4B93BFD6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863752" y="1916832"/>
            <a:ext cx="7395986" cy="335223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Metinleri kalınlaştırmak için kullanılırlar. </a:t>
            </a:r>
          </a:p>
          <a:p>
            <a:pPr marL="0" indent="0">
              <a:buFont typeface="Wingdings 2" charset="2"/>
              <a:buNone/>
            </a:pPr>
            <a:r>
              <a:rPr lang="tr-TR" dirty="0" err="1">
                <a:latin typeface="Montserrat" panose="00000500000000000000" pitchFamily="2" charset="-94"/>
              </a:rPr>
              <a:t>Strong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tagının</a:t>
            </a:r>
            <a:r>
              <a:rPr lang="tr-TR" dirty="0">
                <a:latin typeface="Montserrat" panose="00000500000000000000" pitchFamily="2" charset="-94"/>
              </a:rPr>
              <a:t> b ye göre </a:t>
            </a:r>
            <a:r>
              <a:rPr lang="tr-TR" dirty="0" err="1">
                <a:latin typeface="Montserrat" panose="00000500000000000000" pitchFamily="2" charset="-94"/>
              </a:rPr>
              <a:t>semantic</a:t>
            </a:r>
            <a:r>
              <a:rPr lang="tr-TR" dirty="0">
                <a:latin typeface="Montserrat" panose="00000500000000000000" pitchFamily="2" charset="-94"/>
              </a:rPr>
              <a:t> değeri daha fazladır.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charset="2"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&lt;p&gt;Lorem Ipsum, adı bilinmeyen bir matbaacının bir &lt;strong&gt; hurufat numune kitabı &lt;/strong&gt; oluşturmak üzere bir yazı galerisini alarak karıştırdığı 1500'lerden beri &lt;b&gt;endüstri&lt;/b&gt; standardı sahte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boldmetinler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olarak kullanılmıştır.&lt;/p&gt;</a:t>
            </a:r>
          </a:p>
        </p:txBody>
      </p:sp>
      <p:sp>
        <p:nvSpPr>
          <p:cNvPr id="9" name="Pentagon 7">
            <a:extLst>
              <a:ext uri="{FF2B5EF4-FFF2-40B4-BE49-F238E27FC236}">
                <a16:creationId xmlns:a16="http://schemas.microsoft.com/office/drawing/2014/main" id="{212F34C2-D171-4D69-A28C-395C6DCEEC15}"/>
              </a:ext>
            </a:extLst>
          </p:cNvPr>
          <p:cNvSpPr/>
          <p:nvPr/>
        </p:nvSpPr>
        <p:spPr>
          <a:xfrm>
            <a:off x="828612" y="1916832"/>
            <a:ext cx="2521951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solidFill>
                  <a:schemeClr val="tx1"/>
                </a:solidFill>
              </a:rPr>
              <a:t>&lt;</a:t>
            </a:r>
            <a:r>
              <a:rPr lang="tr-TR" sz="3600" dirty="0" err="1">
                <a:solidFill>
                  <a:schemeClr val="tx1"/>
                </a:solidFill>
              </a:rPr>
              <a:t>strong</a:t>
            </a:r>
            <a:r>
              <a:rPr lang="tr-TR" sz="3600" dirty="0">
                <a:solidFill>
                  <a:schemeClr val="tx1"/>
                </a:solidFill>
              </a:rPr>
              <a:t>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D75C48-E490-44FB-9F9C-496E7A178B73}"/>
              </a:ext>
            </a:extLst>
          </p:cNvPr>
          <p:cNvGrpSpPr/>
          <p:nvPr/>
        </p:nvGrpSpPr>
        <p:grpSpPr>
          <a:xfrm>
            <a:off x="817759" y="3451559"/>
            <a:ext cx="2521952" cy="1124295"/>
            <a:chOff x="630250" y="1905064"/>
            <a:chExt cx="2521952" cy="1124295"/>
          </a:xfrm>
        </p:grpSpPr>
        <p:sp>
          <p:nvSpPr>
            <p:cNvPr id="13" name="Pentagon 7">
              <a:extLst>
                <a:ext uri="{FF2B5EF4-FFF2-40B4-BE49-F238E27FC236}">
                  <a16:creationId xmlns:a16="http://schemas.microsoft.com/office/drawing/2014/main" id="{408477F7-5BF2-4A77-9C6C-2B85AEB257CD}"/>
                </a:ext>
              </a:extLst>
            </p:cNvPr>
            <p:cNvSpPr/>
            <p:nvPr/>
          </p:nvSpPr>
          <p:spPr>
            <a:xfrm>
              <a:off x="630251" y="1905064"/>
              <a:ext cx="2521951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dirty="0">
                  <a:solidFill>
                    <a:schemeClr val="tx1"/>
                  </a:solidFill>
                </a:rPr>
                <a:t>&lt;b&gt;</a:t>
              </a:r>
            </a:p>
          </p:txBody>
        </p:sp>
        <p:sp>
          <p:nvSpPr>
            <p:cNvPr id="14" name="Dikdörtgen: Köşeleri Yuvarlatılmış 2">
              <a:extLst>
                <a:ext uri="{FF2B5EF4-FFF2-40B4-BE49-F238E27FC236}">
                  <a16:creationId xmlns:a16="http://schemas.microsoft.com/office/drawing/2014/main" id="{1F6C75AC-2A35-4C90-84A7-7F855739147D}"/>
                </a:ext>
              </a:extLst>
            </p:cNvPr>
            <p:cNvSpPr/>
            <p:nvPr/>
          </p:nvSpPr>
          <p:spPr>
            <a:xfrm>
              <a:off x="630250" y="2731611"/>
              <a:ext cx="2053900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bold</a:t>
              </a:r>
              <a:endParaRPr lang="tr-TR" sz="1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463B7-3B6E-44AA-B7FD-17319C674086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C3CED9A9-8145-44F0-AF55-20C588EEC3E4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7" name="Graphic 16" descr="Meeting">
              <a:extLst>
                <a:ext uri="{FF2B5EF4-FFF2-40B4-BE49-F238E27FC236}">
                  <a16:creationId xmlns:a16="http://schemas.microsoft.com/office/drawing/2014/main" id="{7709729E-10DD-4B7E-8D91-DB6D0FBD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67819E6-13E9-40F5-8240-9294831E3228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5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7581A35-3B5B-4306-B02D-74E38C0B4C5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2809053" y="1964089"/>
            <a:ext cx="8799902" cy="161036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Yazıyı eğik (italik) yazdırmak için kullanılırlar. em </a:t>
            </a:r>
            <a:r>
              <a:rPr lang="tr-TR" dirty="0" err="1">
                <a:latin typeface="Montserrat" panose="00000500000000000000" pitchFamily="2" charset="-94"/>
              </a:rPr>
              <a:t>tagının,i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tagına</a:t>
            </a:r>
            <a:r>
              <a:rPr lang="tr-TR" dirty="0">
                <a:latin typeface="Montserrat" panose="00000500000000000000" pitchFamily="2" charset="-94"/>
              </a:rPr>
              <a:t> göre </a:t>
            </a:r>
            <a:r>
              <a:rPr lang="tr-TR" dirty="0" err="1">
                <a:latin typeface="Montserrat" panose="00000500000000000000" pitchFamily="2" charset="-94"/>
              </a:rPr>
              <a:t>semantic</a:t>
            </a:r>
            <a:r>
              <a:rPr lang="tr-TR" dirty="0">
                <a:latin typeface="Montserrat" panose="00000500000000000000" pitchFamily="2" charset="-94"/>
              </a:rPr>
              <a:t>  değeri daha fazladır</a:t>
            </a:r>
          </a:p>
          <a:p>
            <a:pPr marL="0" indent="0">
              <a:buFont typeface="Wingdings 2" charset="2"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&lt;em&gt;Merhaba&lt;/em&gt;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&lt;i&gt;Merhaba&lt;/i&gt;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771990" y="5181592"/>
            <a:ext cx="5844290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Yazının altını çizmek için kullanılır. 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&lt;u&gt;Bu yazının altını çizer&lt;/u&gt;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9F454B-951D-4F13-9B6B-C8E9239FC238}"/>
              </a:ext>
            </a:extLst>
          </p:cNvPr>
          <p:cNvGrpSpPr/>
          <p:nvPr/>
        </p:nvGrpSpPr>
        <p:grpSpPr>
          <a:xfrm>
            <a:off x="630251" y="1905064"/>
            <a:ext cx="1632857" cy="1124295"/>
            <a:chOff x="630251" y="1905064"/>
            <a:chExt cx="1632857" cy="1124295"/>
          </a:xfrm>
        </p:grpSpPr>
        <p:sp>
          <p:nvSpPr>
            <p:cNvPr id="12" name="Pentagon 7">
              <a:extLst>
                <a:ext uri="{FF2B5EF4-FFF2-40B4-BE49-F238E27FC236}">
                  <a16:creationId xmlns:a16="http://schemas.microsoft.com/office/drawing/2014/main" id="{7DBEA8F7-7B21-4E42-8888-780BAC5534C9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&lt;em&gt;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8897B346-926C-4E66-B547-ABBF4D94DD32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emphasis</a:t>
              </a:r>
              <a:endParaRPr lang="tr-TR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B07CBF-F534-4D59-9D02-187612A8F23C}"/>
              </a:ext>
            </a:extLst>
          </p:cNvPr>
          <p:cNvGrpSpPr/>
          <p:nvPr/>
        </p:nvGrpSpPr>
        <p:grpSpPr>
          <a:xfrm>
            <a:off x="641163" y="3266494"/>
            <a:ext cx="1632857" cy="1124295"/>
            <a:chOff x="630251" y="1905064"/>
            <a:chExt cx="1632857" cy="1124295"/>
          </a:xfrm>
        </p:grpSpPr>
        <p:sp>
          <p:nvSpPr>
            <p:cNvPr id="19" name="Pentagon 7">
              <a:extLst>
                <a:ext uri="{FF2B5EF4-FFF2-40B4-BE49-F238E27FC236}">
                  <a16:creationId xmlns:a16="http://schemas.microsoft.com/office/drawing/2014/main" id="{62A43B23-A628-4C46-8B37-B096B216F828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&lt;i&gt;</a:t>
              </a:r>
            </a:p>
          </p:txBody>
        </p:sp>
        <p:sp>
          <p:nvSpPr>
            <p:cNvPr id="20" name="Dikdörtgen: Köşeleri Yuvarlatılmış 2">
              <a:extLst>
                <a:ext uri="{FF2B5EF4-FFF2-40B4-BE49-F238E27FC236}">
                  <a16:creationId xmlns:a16="http://schemas.microsoft.com/office/drawing/2014/main" id="{E31A1AC5-1503-46F7-8A28-B8185CD21D57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italic</a:t>
              </a:r>
              <a:endParaRPr lang="tr-TR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66C3BB-F77C-4D92-B18E-A2AB33E9AF04}"/>
              </a:ext>
            </a:extLst>
          </p:cNvPr>
          <p:cNvGrpSpPr/>
          <p:nvPr/>
        </p:nvGrpSpPr>
        <p:grpSpPr>
          <a:xfrm>
            <a:off x="630250" y="5186697"/>
            <a:ext cx="1632857" cy="1124295"/>
            <a:chOff x="630251" y="1905064"/>
            <a:chExt cx="1632857" cy="1124295"/>
          </a:xfrm>
        </p:grpSpPr>
        <p:sp>
          <p:nvSpPr>
            <p:cNvPr id="22" name="Pentagon 7">
              <a:extLst>
                <a:ext uri="{FF2B5EF4-FFF2-40B4-BE49-F238E27FC236}">
                  <a16:creationId xmlns:a16="http://schemas.microsoft.com/office/drawing/2014/main" id="{D9DAE072-07A6-4FDE-8658-FC57D6209777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&lt;u&gt;</a:t>
              </a:r>
            </a:p>
          </p:txBody>
        </p:sp>
        <p:sp>
          <p:nvSpPr>
            <p:cNvPr id="23" name="Dikdörtgen: Köşeleri Yuvarlatılmış 2">
              <a:extLst>
                <a:ext uri="{FF2B5EF4-FFF2-40B4-BE49-F238E27FC236}">
                  <a16:creationId xmlns:a16="http://schemas.microsoft.com/office/drawing/2014/main" id="{3145D52F-74F8-4D04-8856-3FC3058C73D0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underline</a:t>
              </a:r>
              <a:endParaRPr lang="tr-TR" sz="1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424B29-A434-4055-BD19-D85B94ABFE70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B05133EF-418C-453E-B3A5-025708DBFC09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6" name="Graphic 25" descr="Meeting">
              <a:extLst>
                <a:ext uri="{FF2B5EF4-FFF2-40B4-BE49-F238E27FC236}">
                  <a16:creationId xmlns:a16="http://schemas.microsoft.com/office/drawing/2014/main" id="{BA67AB30-8E53-45BE-A802-3A08F3AE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381B49-9348-41F4-B069-000C5393F01C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4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DB32E8EF-E128-4B3F-A0F1-BEC2EDE5481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İç içe </a:t>
            </a:r>
            <a:r>
              <a:rPr lang="tr-TR" dirty="0" err="1"/>
              <a:t>taglar</a:t>
            </a:r>
            <a:endParaRPr lang="tr-TR" dirty="0"/>
          </a:p>
        </p:txBody>
      </p:sp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65C29E7B-0522-44BF-9191-FEA13AFB9F56}"/>
              </a:ext>
            </a:extLst>
          </p:cNvPr>
          <p:cNvSpPr/>
          <p:nvPr/>
        </p:nvSpPr>
        <p:spPr>
          <a:xfrm>
            <a:off x="4259796" y="2168860"/>
            <a:ext cx="6283641" cy="619762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&lt;p&gt;</a:t>
            </a:r>
            <a:r>
              <a:rPr lang="tr-TR" dirty="0">
                <a:solidFill>
                  <a:srgbClr val="0070C0"/>
                </a:solidFill>
              </a:rPr>
              <a:t>&lt;strong&gt;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Merhaba</a:t>
            </a:r>
            <a:r>
              <a:rPr lang="tr-TR" dirty="0">
                <a:solidFill>
                  <a:srgbClr val="0070C0"/>
                </a:solidFill>
              </a:rPr>
              <a:t>&lt;/</a:t>
            </a:r>
            <a:r>
              <a:rPr lang="tr-TR" dirty="0" err="1">
                <a:solidFill>
                  <a:srgbClr val="0070C0"/>
                </a:solidFill>
              </a:rPr>
              <a:t>strong</a:t>
            </a:r>
            <a:r>
              <a:rPr lang="tr-TR" dirty="0">
                <a:solidFill>
                  <a:srgbClr val="0070C0"/>
                </a:solidFill>
              </a:rPr>
              <a:t>&gt;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&lt;u&gt;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Dünya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&lt;/u&gt;</a:t>
            </a:r>
            <a:r>
              <a:rPr lang="tr-TR" dirty="0">
                <a:solidFill>
                  <a:srgbClr val="FF0000"/>
                </a:solidFill>
              </a:rPr>
              <a:t>&lt;/p&gt;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765AA9-5945-4B05-BF64-DC964ADEE02B}"/>
              </a:ext>
            </a:extLst>
          </p:cNvPr>
          <p:cNvGrpSpPr/>
          <p:nvPr/>
        </p:nvGrpSpPr>
        <p:grpSpPr>
          <a:xfrm>
            <a:off x="10408636" y="1983990"/>
            <a:ext cx="853490" cy="853490"/>
            <a:chOff x="6997288" y="2303689"/>
            <a:chExt cx="853490" cy="853490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61576296-A9C6-4DC0-89F4-95B7FE43CA5D}"/>
                </a:ext>
              </a:extLst>
            </p:cNvPr>
            <p:cNvSpPr/>
            <p:nvPr/>
          </p:nvSpPr>
          <p:spPr>
            <a:xfrm>
              <a:off x="6997288" y="2303689"/>
              <a:ext cx="853490" cy="853490"/>
            </a:xfrm>
            <a:prstGeom prst="teardrop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E0DC5D-0970-4D6B-894E-97EDA29D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928" y="2429870"/>
              <a:ext cx="547601" cy="547601"/>
            </a:xfrm>
            <a:prstGeom prst="rect">
              <a:avLst/>
            </a:prstGeom>
          </p:spPr>
        </p:pic>
      </p:grp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A33EDC37-F8F8-42F1-9C11-8473C8F6DF15}"/>
              </a:ext>
            </a:extLst>
          </p:cNvPr>
          <p:cNvSpPr/>
          <p:nvPr/>
        </p:nvSpPr>
        <p:spPr>
          <a:xfrm>
            <a:off x="4259795" y="3218009"/>
            <a:ext cx="6283641" cy="619762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&lt;p&gt;</a:t>
            </a:r>
            <a:r>
              <a:rPr lang="tr-TR" dirty="0">
                <a:solidFill>
                  <a:srgbClr val="0070C0"/>
                </a:solidFill>
              </a:rPr>
              <a:t>&lt;strong&gt;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Merhaba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&lt;u&gt;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Dünya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&lt;/u&gt;</a:t>
            </a:r>
            <a:r>
              <a:rPr lang="tr-TR" dirty="0">
                <a:solidFill>
                  <a:srgbClr val="0070C0"/>
                </a:solidFill>
              </a:rPr>
              <a:t>&lt;/</a:t>
            </a:r>
            <a:r>
              <a:rPr lang="tr-TR" dirty="0" err="1">
                <a:solidFill>
                  <a:srgbClr val="0070C0"/>
                </a:solidFill>
              </a:rPr>
              <a:t>strong</a:t>
            </a:r>
            <a:r>
              <a:rPr lang="tr-TR" dirty="0">
                <a:solidFill>
                  <a:srgbClr val="0070C0"/>
                </a:solidFill>
              </a:rPr>
              <a:t>&gt;</a:t>
            </a:r>
            <a:r>
              <a:rPr lang="tr-TR" dirty="0">
                <a:solidFill>
                  <a:srgbClr val="FF0000"/>
                </a:solidFill>
              </a:rPr>
              <a:t>&lt;/p&gt;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F9C538-6295-44DC-8754-1FF6308D30B2}"/>
              </a:ext>
            </a:extLst>
          </p:cNvPr>
          <p:cNvGrpSpPr/>
          <p:nvPr/>
        </p:nvGrpSpPr>
        <p:grpSpPr>
          <a:xfrm>
            <a:off x="10426331" y="3055809"/>
            <a:ext cx="853490" cy="853490"/>
            <a:chOff x="6997288" y="2303689"/>
            <a:chExt cx="853490" cy="853490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D60E7F5F-CB0A-49FA-B102-F3962A8978A7}"/>
                </a:ext>
              </a:extLst>
            </p:cNvPr>
            <p:cNvSpPr/>
            <p:nvPr/>
          </p:nvSpPr>
          <p:spPr>
            <a:xfrm>
              <a:off x="6997288" y="2303689"/>
              <a:ext cx="853490" cy="853490"/>
            </a:xfrm>
            <a:prstGeom prst="teardrop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842DA08-F068-4A6E-A01D-479079C4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928" y="2429870"/>
              <a:ext cx="547601" cy="547601"/>
            </a:xfrm>
            <a:prstGeom prst="rect">
              <a:avLst/>
            </a:prstGeom>
          </p:spPr>
        </p:pic>
      </p:grpSp>
      <p:sp>
        <p:nvSpPr>
          <p:cNvPr id="30" name="Rounded Rectangle 15">
            <a:extLst>
              <a:ext uri="{FF2B5EF4-FFF2-40B4-BE49-F238E27FC236}">
                <a16:creationId xmlns:a16="http://schemas.microsoft.com/office/drawing/2014/main" id="{35706EFE-AF55-4C19-A69F-768B21B1EAD4}"/>
              </a:ext>
            </a:extLst>
          </p:cNvPr>
          <p:cNvSpPr/>
          <p:nvPr/>
        </p:nvSpPr>
        <p:spPr>
          <a:xfrm>
            <a:off x="4274679" y="4267158"/>
            <a:ext cx="6322292" cy="619763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&lt;p&gt;</a:t>
            </a:r>
            <a:r>
              <a:rPr lang="tr-TR" dirty="0">
                <a:solidFill>
                  <a:srgbClr val="0070C0"/>
                </a:solidFill>
              </a:rPr>
              <a:t>&lt;</a:t>
            </a:r>
            <a:r>
              <a:rPr lang="tr-TR" dirty="0" err="1">
                <a:solidFill>
                  <a:srgbClr val="0070C0"/>
                </a:solidFill>
              </a:rPr>
              <a:t>strong</a:t>
            </a:r>
            <a:r>
              <a:rPr lang="tr-TR" dirty="0">
                <a:solidFill>
                  <a:srgbClr val="0070C0"/>
                </a:solidFill>
              </a:rPr>
              <a:t>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Merhaba</a:t>
            </a:r>
            <a:r>
              <a:rPr lang="tr-TR" dirty="0">
                <a:solidFill>
                  <a:srgbClr val="0070C0"/>
                </a:solidFill>
              </a:rPr>
              <a:t>&lt;/</a:t>
            </a:r>
            <a:r>
              <a:rPr lang="tr-TR" dirty="0" err="1">
                <a:solidFill>
                  <a:srgbClr val="0070C0"/>
                </a:solidFill>
              </a:rPr>
              <a:t>strong</a:t>
            </a:r>
            <a:r>
              <a:rPr lang="tr-TR" dirty="0">
                <a:solidFill>
                  <a:srgbClr val="0070C0"/>
                </a:solidFill>
              </a:rPr>
              <a:t>&gt;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&lt;u&gt;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Dünya</a:t>
            </a:r>
            <a:r>
              <a:rPr lang="tr-TR" dirty="0">
                <a:solidFill>
                  <a:srgbClr val="FF0000"/>
                </a:solidFill>
              </a:rPr>
              <a:t>&lt;/p&gt;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&lt;/u&gt;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16F67E-0AEA-45B9-AA17-CD9FBED734DC}"/>
              </a:ext>
            </a:extLst>
          </p:cNvPr>
          <p:cNvGrpSpPr/>
          <p:nvPr/>
        </p:nvGrpSpPr>
        <p:grpSpPr>
          <a:xfrm>
            <a:off x="10426331" y="4127628"/>
            <a:ext cx="853490" cy="853490"/>
            <a:chOff x="7441729" y="1741145"/>
            <a:chExt cx="853490" cy="853490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4B74B9A4-465E-448F-AE3B-AC8B059450CF}"/>
                </a:ext>
              </a:extLst>
            </p:cNvPr>
            <p:cNvSpPr/>
            <p:nvPr/>
          </p:nvSpPr>
          <p:spPr>
            <a:xfrm>
              <a:off x="7441729" y="1741145"/>
              <a:ext cx="853490" cy="853490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3" name="Multiply 10">
              <a:extLst>
                <a:ext uri="{FF2B5EF4-FFF2-40B4-BE49-F238E27FC236}">
                  <a16:creationId xmlns:a16="http://schemas.microsoft.com/office/drawing/2014/main" id="{A2C5EFAA-D05E-44FB-AE5A-DEEE3E48652F}"/>
                </a:ext>
              </a:extLst>
            </p:cNvPr>
            <p:cNvSpPr/>
            <p:nvPr/>
          </p:nvSpPr>
          <p:spPr>
            <a:xfrm>
              <a:off x="7480745" y="1832094"/>
              <a:ext cx="775457" cy="671591"/>
            </a:xfrm>
            <a:prstGeom prst="mathMultiply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7521194B-C943-401E-B183-E607F0529DAF}"/>
              </a:ext>
            </a:extLst>
          </p:cNvPr>
          <p:cNvSpPr/>
          <p:nvPr/>
        </p:nvSpPr>
        <p:spPr>
          <a:xfrm>
            <a:off x="4280053" y="5316309"/>
            <a:ext cx="6316918" cy="61976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&lt;p&gt;</a:t>
            </a:r>
            <a:r>
              <a:rPr lang="tr-TR" dirty="0"/>
              <a:t>&lt;i&gt;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Merhaba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&lt;u&gt;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Dünya</a:t>
            </a: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&lt;/i&gt;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&lt;/u&gt;</a:t>
            </a:r>
            <a:r>
              <a:rPr lang="tr-TR" dirty="0">
                <a:solidFill>
                  <a:srgbClr val="FF0000"/>
                </a:solidFill>
              </a:rPr>
              <a:t>&lt;/p&gt;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6B47E6-22CB-4350-B78A-918BB605FB3A}"/>
              </a:ext>
            </a:extLst>
          </p:cNvPr>
          <p:cNvGrpSpPr/>
          <p:nvPr/>
        </p:nvGrpSpPr>
        <p:grpSpPr>
          <a:xfrm>
            <a:off x="10426330" y="5199446"/>
            <a:ext cx="853490" cy="853490"/>
            <a:chOff x="7441729" y="1741145"/>
            <a:chExt cx="853490" cy="853490"/>
          </a:xfrm>
        </p:grpSpPr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DD719FA7-DE7F-4328-9E46-5E78D5680228}"/>
                </a:ext>
              </a:extLst>
            </p:cNvPr>
            <p:cNvSpPr/>
            <p:nvPr/>
          </p:nvSpPr>
          <p:spPr>
            <a:xfrm>
              <a:off x="7441729" y="1741145"/>
              <a:ext cx="853490" cy="853490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7" name="Multiply 20">
              <a:extLst>
                <a:ext uri="{FF2B5EF4-FFF2-40B4-BE49-F238E27FC236}">
                  <a16:creationId xmlns:a16="http://schemas.microsoft.com/office/drawing/2014/main" id="{B4F77BAE-746D-4E45-BFA5-775D85EEA8AD}"/>
                </a:ext>
              </a:extLst>
            </p:cNvPr>
            <p:cNvSpPr/>
            <p:nvPr/>
          </p:nvSpPr>
          <p:spPr>
            <a:xfrm>
              <a:off x="7480745" y="1832094"/>
              <a:ext cx="775457" cy="671591"/>
            </a:xfrm>
            <a:prstGeom prst="mathMultiply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0AD010-69E9-CBF8-894E-63203FC081A4}"/>
              </a:ext>
            </a:extLst>
          </p:cNvPr>
          <p:cNvGrpSpPr/>
          <p:nvPr/>
        </p:nvGrpSpPr>
        <p:grpSpPr>
          <a:xfrm>
            <a:off x="623392" y="1636494"/>
            <a:ext cx="3312368" cy="4299579"/>
            <a:chOff x="623392" y="1636494"/>
            <a:chExt cx="3312368" cy="42995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8592930-C583-6015-DA68-B6EFD2315DBD}"/>
                </a:ext>
              </a:extLst>
            </p:cNvPr>
            <p:cNvSpPr/>
            <p:nvPr/>
          </p:nvSpPr>
          <p:spPr>
            <a:xfrm>
              <a:off x="623392" y="2156428"/>
              <a:ext cx="3312368" cy="3779645"/>
            </a:xfrm>
            <a:prstGeom prst="round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lIns="91440" tIns="548640" rIns="91440" bIns="45720" rtlCol="0" anchor="t">
              <a:normAutofit/>
            </a:bodyPr>
            <a:lstStyle/>
            <a:p>
              <a:pPr marL="0" indent="0" algn="ctr">
                <a:buNone/>
              </a:pPr>
              <a:r>
                <a:rPr lang="tr-TR" b="1" dirty="0">
                  <a:solidFill>
                    <a:schemeClr val="bg2">
                      <a:lumMod val="75000"/>
                    </a:schemeClr>
                  </a:solidFill>
                </a:rPr>
                <a:t>İç içe </a:t>
              </a:r>
              <a:r>
                <a:rPr lang="tr-TR" b="1" dirty="0" err="1">
                  <a:solidFill>
                    <a:schemeClr val="bg2">
                      <a:lumMod val="75000"/>
                    </a:schemeClr>
                  </a:solidFill>
                </a:rPr>
                <a:t>tag</a:t>
              </a:r>
              <a:r>
                <a:rPr lang="tr-TR" b="1" dirty="0">
                  <a:solidFill>
                    <a:schemeClr val="bg2">
                      <a:lumMod val="75000"/>
                    </a:schemeClr>
                  </a:solidFill>
                </a:rPr>
                <a:t> kullanıldığında dikkat edilmesi gereken kural</a:t>
              </a:r>
              <a:endParaRPr lang="en-US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US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0" indent="0" algn="ctr">
                <a:buNone/>
              </a:pPr>
              <a:r>
                <a:rPr lang="tr-TR" sz="3200" dirty="0">
                  <a:solidFill>
                    <a:schemeClr val="accent5">
                      <a:lumMod val="75000"/>
                    </a:schemeClr>
                  </a:solidFill>
                </a:rPr>
                <a:t>Önce açılan </a:t>
              </a:r>
              <a:r>
                <a:rPr lang="tr-TR" sz="3200" dirty="0" err="1">
                  <a:solidFill>
                    <a:schemeClr val="accent5">
                      <a:lumMod val="75000"/>
                    </a:schemeClr>
                  </a:solidFill>
                </a:rPr>
                <a:t>tag</a:t>
              </a:r>
              <a:r>
                <a:rPr lang="tr-TR" sz="3200" dirty="0">
                  <a:solidFill>
                    <a:schemeClr val="accent5">
                      <a:lumMod val="75000"/>
                    </a:schemeClr>
                  </a:solidFill>
                </a:rPr>
                <a:t> en son kapatılır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F53D7EA-90F7-D7AB-E2AD-1DA036223772}"/>
                </a:ext>
              </a:extLst>
            </p:cNvPr>
            <p:cNvSpPr/>
            <p:nvPr/>
          </p:nvSpPr>
          <p:spPr>
            <a:xfrm>
              <a:off x="1700921" y="1636494"/>
              <a:ext cx="1152128" cy="115212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+mj-lt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0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D43D-F0B8-4D63-8E26-871ABBF7FD7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567848" y="1768955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Yazının üstünü çizmek için kullanılır. Özellikle alışveriş sitelerindeki indirimsiz fiyatı gösterirken kullanılır.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&lt;del&gt;</a:t>
            </a:r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52₺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&lt;/del&gt;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567848" y="3525397"/>
            <a:ext cx="8799902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dirty="0">
                <a:latin typeface="Montserrat" panose="00000500000000000000" pitchFamily="2" charset="-94"/>
              </a:rPr>
              <a:t>Development </a:t>
            </a:r>
            <a:r>
              <a:rPr lang="en-US" dirty="0" err="1">
                <a:latin typeface="Montserrat" panose="00000500000000000000" pitchFamily="2" charset="-94"/>
              </a:rPr>
              <a:t>ortamındaki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beyaz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alanların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aynen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ziyaretçi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tarafına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yansıtılması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için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kullanılır</a:t>
            </a:r>
            <a:r>
              <a:rPr lang="en-US" dirty="0">
                <a:latin typeface="Montserrat" panose="00000500000000000000" pitchFamily="2" charset="-94"/>
              </a:rPr>
              <a:t>.</a:t>
            </a: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                    World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1B117F-76E2-4D63-B0B8-DAB4A3943D64}"/>
              </a:ext>
            </a:extLst>
          </p:cNvPr>
          <p:cNvGrpSpPr/>
          <p:nvPr/>
        </p:nvGrpSpPr>
        <p:grpSpPr>
          <a:xfrm>
            <a:off x="595437" y="1795680"/>
            <a:ext cx="1632857" cy="1124295"/>
            <a:chOff x="630251" y="1905064"/>
            <a:chExt cx="1632857" cy="1124295"/>
          </a:xfrm>
        </p:grpSpPr>
        <p:sp>
          <p:nvSpPr>
            <p:cNvPr id="19" name="Pentagon 7">
              <a:extLst>
                <a:ext uri="{FF2B5EF4-FFF2-40B4-BE49-F238E27FC236}">
                  <a16:creationId xmlns:a16="http://schemas.microsoft.com/office/drawing/2014/main" id="{6A46F642-545D-497A-9101-9D42482E66E5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&lt;del&gt;</a:t>
              </a:r>
            </a:p>
          </p:txBody>
        </p:sp>
        <p:sp>
          <p:nvSpPr>
            <p:cNvPr id="20" name="Dikdörtgen: Köşeleri Yuvarlatılmış 2">
              <a:extLst>
                <a:ext uri="{FF2B5EF4-FFF2-40B4-BE49-F238E27FC236}">
                  <a16:creationId xmlns:a16="http://schemas.microsoft.com/office/drawing/2014/main" id="{025B1E43-5C98-4D98-92A1-521C33009D78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delete</a:t>
              </a:r>
              <a:endParaRPr lang="tr-TR" sz="1400" dirty="0"/>
            </a:p>
          </p:txBody>
        </p:sp>
      </p:grpSp>
      <p:sp>
        <p:nvSpPr>
          <p:cNvPr id="22" name="Pentagon 7">
            <a:extLst>
              <a:ext uri="{FF2B5EF4-FFF2-40B4-BE49-F238E27FC236}">
                <a16:creationId xmlns:a16="http://schemas.microsoft.com/office/drawing/2014/main" id="{C43F00DA-0E9F-4120-AA58-E901B80DCBE5}"/>
              </a:ext>
            </a:extLst>
          </p:cNvPr>
          <p:cNvSpPr/>
          <p:nvPr/>
        </p:nvSpPr>
        <p:spPr>
          <a:xfrm>
            <a:off x="600339" y="3530862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tx1"/>
                </a:solidFill>
              </a:rPr>
              <a:t>&lt;</a:t>
            </a:r>
            <a:r>
              <a:rPr lang="en-US" sz="2400" dirty="0">
                <a:solidFill>
                  <a:schemeClr val="tx1"/>
                </a:solidFill>
              </a:rPr>
              <a:t>pre</a:t>
            </a:r>
            <a:r>
              <a:rPr lang="tr-TR" sz="2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C04B414-2745-43D8-AB8E-4A415FA7FD40}"/>
              </a:ext>
            </a:extLst>
          </p:cNvPr>
          <p:cNvSpPr txBox="1">
            <a:spLocks/>
          </p:cNvSpPr>
          <p:nvPr/>
        </p:nvSpPr>
        <p:spPr>
          <a:xfrm>
            <a:off x="2562946" y="4933072"/>
            <a:ext cx="8799902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Yazıları vurgulamak için kullanılır. </a:t>
            </a:r>
            <a:r>
              <a:rPr lang="tr-TR" dirty="0" err="1">
                <a:latin typeface="Montserrat" panose="00000500000000000000" pitchFamily="2" charset="-94"/>
              </a:rPr>
              <a:t>Highlight</a:t>
            </a:r>
            <a:r>
              <a:rPr lang="tr-TR" dirty="0">
                <a:latin typeface="Montserrat" panose="00000500000000000000" pitchFamily="2" charset="-94"/>
              </a:rPr>
              <a:t> özelliği kazandırır.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&lt;mark&gt;</a:t>
            </a:r>
            <a:r>
              <a:rPr lang="tr-TR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Techproeducation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&lt;/mark&gt;</a:t>
            </a:r>
          </a:p>
        </p:txBody>
      </p:sp>
      <p:sp>
        <p:nvSpPr>
          <p:cNvPr id="11" name="Pentagon 7">
            <a:extLst>
              <a:ext uri="{FF2B5EF4-FFF2-40B4-BE49-F238E27FC236}">
                <a16:creationId xmlns:a16="http://schemas.microsoft.com/office/drawing/2014/main" id="{15DADEA4-EEF6-4850-8E3C-465B95153AEE}"/>
              </a:ext>
            </a:extLst>
          </p:cNvPr>
          <p:cNvSpPr/>
          <p:nvPr/>
        </p:nvSpPr>
        <p:spPr>
          <a:xfrm>
            <a:off x="595437" y="4938537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tx1"/>
                </a:solidFill>
              </a:rPr>
              <a:t>&lt;mark&gt;</a:t>
            </a:r>
          </a:p>
        </p:txBody>
      </p:sp>
    </p:spTree>
    <p:extLst>
      <p:ext uri="{BB962C8B-B14F-4D97-AF65-F5344CB8AC3E}">
        <p14:creationId xmlns:p14="http://schemas.microsoft.com/office/powerpoint/2010/main" val="159940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2" grpId="0" animBg="1"/>
      <p:bldP spid="9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CB487-36D4-425F-BC93-F713EBAD77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Biçimlendirme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575720" y="1768955"/>
            <a:ext cx="7792030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Alt simge olarak göstermek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F&lt;sub&gt;2&lt;/sub&gt;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575720" y="3697101"/>
            <a:ext cx="7792030" cy="10700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>
                <a:latin typeface="Montserrat" panose="00000500000000000000" pitchFamily="2" charset="-94"/>
              </a:rPr>
              <a:t>Üst simge olarak göstermek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X&lt;sup&gt;2&lt;/sup&gt;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1D0A42-26DA-40D1-96D1-9F7EC6AFD683}"/>
              </a:ext>
            </a:extLst>
          </p:cNvPr>
          <p:cNvGrpSpPr/>
          <p:nvPr/>
        </p:nvGrpSpPr>
        <p:grpSpPr>
          <a:xfrm>
            <a:off x="1091444" y="1768955"/>
            <a:ext cx="1632857" cy="1124295"/>
            <a:chOff x="630251" y="1905064"/>
            <a:chExt cx="1632857" cy="1124295"/>
          </a:xfrm>
        </p:grpSpPr>
        <p:sp>
          <p:nvSpPr>
            <p:cNvPr id="18" name="Pentagon 7">
              <a:extLst>
                <a:ext uri="{FF2B5EF4-FFF2-40B4-BE49-F238E27FC236}">
                  <a16:creationId xmlns:a16="http://schemas.microsoft.com/office/drawing/2014/main" id="{5D6EF1EC-A151-4655-A569-BAA6F415AA27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sub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9" name="Dikdörtgen: Köşeleri Yuvarlatılmış 2">
              <a:extLst>
                <a:ext uri="{FF2B5EF4-FFF2-40B4-BE49-F238E27FC236}">
                  <a16:creationId xmlns:a16="http://schemas.microsoft.com/office/drawing/2014/main" id="{D9C14E28-79BD-4000-85F7-EACD80B0572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subscript</a:t>
              </a:r>
              <a:endParaRPr lang="tr-TR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0971A0-A359-4425-9C23-98E8EAEA3F50}"/>
              </a:ext>
            </a:extLst>
          </p:cNvPr>
          <p:cNvGrpSpPr/>
          <p:nvPr/>
        </p:nvGrpSpPr>
        <p:grpSpPr>
          <a:xfrm>
            <a:off x="1091444" y="3648605"/>
            <a:ext cx="1632857" cy="1124295"/>
            <a:chOff x="630251" y="1905064"/>
            <a:chExt cx="1632857" cy="1124295"/>
          </a:xfrm>
        </p:grpSpPr>
        <p:sp>
          <p:nvSpPr>
            <p:cNvPr id="21" name="Pentagon 7">
              <a:extLst>
                <a:ext uri="{FF2B5EF4-FFF2-40B4-BE49-F238E27FC236}">
                  <a16:creationId xmlns:a16="http://schemas.microsoft.com/office/drawing/2014/main" id="{EE8704D6-CF88-40BA-AE89-CAE8477B739C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&lt;sup&gt;</a:t>
              </a:r>
            </a:p>
          </p:txBody>
        </p:sp>
        <p:sp>
          <p:nvSpPr>
            <p:cNvPr id="22" name="Dikdörtgen: Köşeleri Yuvarlatılmış 2">
              <a:extLst>
                <a:ext uri="{FF2B5EF4-FFF2-40B4-BE49-F238E27FC236}">
                  <a16:creationId xmlns:a16="http://schemas.microsoft.com/office/drawing/2014/main" id="{E3E58FAF-2498-4FDE-95F2-DEF951FFC77B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superscript</a:t>
              </a:r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14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325279-B9BE-4D33-8A8C-0E9C0E39104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</a:t>
            </a:r>
            <a:r>
              <a:rPr lang="tr-TR" dirty="0" err="1"/>
              <a:t>entities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61669" y="1726088"/>
            <a:ext cx="5686359" cy="2567008"/>
          </a:xfrm>
          <a:effectLst/>
        </p:spPr>
        <p:txBody>
          <a:bodyPr anchor="t"/>
          <a:lstStyle/>
          <a:p>
            <a:pPr marL="0" indent="0" algn="just">
              <a:buNone/>
            </a:pPr>
            <a:r>
              <a:rPr lang="tr-TR" dirty="0"/>
              <a:t>Html dilinde özel olan karakterleri ya da klavyede bulunmayan karakterleri yazdırmak için çeşitli kodlar bulunmaktadır. Bunlara </a:t>
            </a:r>
            <a:r>
              <a:rPr lang="tr-TR" b="1" dirty="0"/>
              <a:t>html </a:t>
            </a:r>
            <a:r>
              <a:rPr lang="tr-TR" b="1" dirty="0" err="1"/>
              <a:t>entities</a:t>
            </a:r>
            <a:r>
              <a:rPr lang="tr-TR" b="1" dirty="0"/>
              <a:t> </a:t>
            </a:r>
            <a:r>
              <a:rPr lang="tr-TR" dirty="0"/>
              <a:t>denir.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6997700" y="1681163"/>
          <a:ext cx="465001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008">
                  <a:extLst>
                    <a:ext uri="{9D8B030D-6E8A-4147-A177-3AD203B41FA5}">
                      <a16:colId xmlns:a16="http://schemas.microsoft.com/office/drawing/2014/main" val="18553935"/>
                    </a:ext>
                  </a:extLst>
                </a:gridCol>
                <a:gridCol w="2325008">
                  <a:extLst>
                    <a:ext uri="{9D8B030D-6E8A-4147-A177-3AD203B41FA5}">
                      <a16:colId xmlns:a16="http://schemas.microsoft.com/office/drawing/2014/main" val="1578687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İşaret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Html Kod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4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(Boşluk)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latin typeface="Montserrat" panose="00000500000000000000" pitchFamily="2" charset="-94"/>
                        </a:rPr>
                        <a:t>&amp;nbsp;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6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&amp;lt;</a:t>
                      </a:r>
                    </a:p>
                  </a:txBody>
                  <a:tcPr marB="19050" anchor="ctr"/>
                </a:tc>
                <a:extLst>
                  <a:ext uri="{0D108BD9-81ED-4DB2-BD59-A6C34878D82A}">
                    <a16:rowId xmlns:a16="http://schemas.microsoft.com/office/drawing/2014/main" val="5300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9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"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&amp;quot;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7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tr-TR" dirty="0">
                          <a:latin typeface="Montserrat" panose="00000500000000000000" pitchFamily="2" charset="-94"/>
                        </a:rPr>
                        <a:t>&amp;amp;</a:t>
                      </a:r>
                      <a:endParaRPr lang="tr-TR" sz="1800" b="0" kern="1200" dirty="0">
                        <a:solidFill>
                          <a:schemeClr val="dk1"/>
                        </a:solidFill>
                        <a:latin typeface="Montserrat" panose="00000500000000000000" pitchFamily="2" charset="-9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68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©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tr-TR" sz="1800" b="0" kern="1200" dirty="0">
                          <a:solidFill>
                            <a:schemeClr val="dk1"/>
                          </a:solidFill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&amp;copy;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®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&amp;reg;</a:t>
                      </a:r>
                      <a:endParaRPr lang="tr-T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93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™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94"/>
                          <a:ea typeface="+mn-ea"/>
                          <a:cs typeface="+mn-cs"/>
                        </a:rPr>
                        <a:t>&amp;trade;</a:t>
                      </a:r>
                      <a:endParaRPr lang="tr-T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631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17752" y="5846078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https://www.w3schools.com/html/html_entities.asp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CD38A-18A0-484F-8EFF-464F65B438B5}"/>
              </a:ext>
            </a:extLst>
          </p:cNvPr>
          <p:cNvGrpSpPr/>
          <p:nvPr/>
        </p:nvGrpSpPr>
        <p:grpSpPr>
          <a:xfrm>
            <a:off x="648958" y="5138199"/>
            <a:ext cx="1654629" cy="1370139"/>
            <a:chOff x="810743" y="3905049"/>
            <a:chExt cx="1654629" cy="1370139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E6B0A479-FA70-4414-A496-A075B693F907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9" name="Graphic 8" descr="Meeting">
              <a:extLst>
                <a:ext uri="{FF2B5EF4-FFF2-40B4-BE49-F238E27FC236}">
                  <a16:creationId xmlns:a16="http://schemas.microsoft.com/office/drawing/2014/main" id="{5CE43383-5AF9-4902-950A-B02AEE9B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72D6AF-67A4-41CC-A671-C05FEF38DCE1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effectLst/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tr-TR" sz="3600" b="1" dirty="0">
                <a:solidFill>
                  <a:schemeClr val="bg2">
                    <a:lumMod val="75000"/>
                  </a:schemeClr>
                </a:solidFill>
                <a:latin typeface="Montserrat Black" panose="00000A00000000000000" pitchFamily="2" charset="-94"/>
              </a:rPr>
              <a:t>TECHPROEDUCATION</a:t>
            </a:r>
            <a:r>
              <a:rPr lang="tr-TR" sz="3600" b="1" baseline="300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indent="0" algn="l">
              <a:buNone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&lt;</a:t>
            </a:r>
            <a:r>
              <a:rPr lang="tr-TR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OUR MISSION</a:t>
            </a: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&gt;</a:t>
            </a:r>
            <a:endParaRPr lang="tr-TR" sz="2800" b="1" i="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TechProEducation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 is a </a:t>
            </a:r>
            <a:r>
              <a:rPr lang="en-US" b="0" i="1" dirty="0">
                <a:solidFill>
                  <a:srgbClr val="FF0000"/>
                </a:solidFill>
                <a:effectLst/>
                <a:latin typeface="+mn-lt"/>
              </a:rPr>
              <a:t>coding bootcamp 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founded in 2019 by a group of passionate IT field experts with </a:t>
            </a:r>
            <a:r>
              <a:rPr lang="en-US" b="0" i="0" strike="sngStrike" dirty="0">
                <a:solidFill>
                  <a:srgbClr val="FF0000"/>
                </a:solidFill>
                <a:effectLst/>
                <a:latin typeface="+mn-lt"/>
              </a:rPr>
              <a:t>10 years</a:t>
            </a:r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  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11 years of teaching experience. They all have domain </a:t>
            </a:r>
            <a:r>
              <a:rPr lang="en-US" b="0" i="1" dirty="0">
                <a:solidFill>
                  <a:srgbClr val="FF0000"/>
                </a:solidFill>
                <a:effectLst/>
                <a:latin typeface="+mn-lt"/>
              </a:rPr>
              <a:t>knowledge and are actively 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working in </a:t>
            </a:r>
            <a:r>
              <a:rPr lang="en-US" b="1" i="0" dirty="0">
                <a:solidFill>
                  <a:srgbClr val="FF0000"/>
                </a:solidFill>
                <a:effectLst/>
                <a:latin typeface="+mn-lt"/>
              </a:rPr>
              <a:t>top Fortune 500 companies</a:t>
            </a:r>
            <a:r>
              <a:rPr lang="tr-TR" b="1" i="0" baseline="-2500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1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. As such, they witness industry progression first-hand and update the curricula where needed, making the online  it courses content always relevant.</a:t>
            </a:r>
            <a:endParaRPr lang="tr-TR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tr-TR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&lt;</a:t>
            </a:r>
            <a:r>
              <a:rPr lang="tr-TR" sz="28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OUR VISION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&gt;</a:t>
            </a:r>
            <a:endParaRPr lang="tr-TR" sz="2800" b="1" baseline="300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 as little as six months, </a:t>
            </a:r>
            <a:r>
              <a:rPr lang="en-US" b="1" u="sng" dirty="0" err="1">
                <a:solidFill>
                  <a:srgbClr val="FF0000"/>
                </a:solidFill>
                <a:latin typeface="+mn-lt"/>
              </a:rPr>
              <a:t>TechPro</a:t>
            </a:r>
            <a:r>
              <a:rPr lang="en-US" b="1" u="sng" dirty="0">
                <a:solidFill>
                  <a:srgbClr val="FF0000"/>
                </a:solidFill>
                <a:latin typeface="+mn-lt"/>
              </a:rPr>
              <a:t> Education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Online 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IT</a:t>
            </a:r>
            <a:r>
              <a:rPr lang="en-US" i="1" u="sng" dirty="0">
                <a:solidFill>
                  <a:srgbClr val="FF0000"/>
                </a:solidFill>
                <a:latin typeface="+mn-lt"/>
              </a:rPr>
              <a:t> Courses &amp; Bootcamps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can equip you with the IT knowledge and skills required by the tech job market.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+mn-lt"/>
              </a:rPr>
              <a:t>They can help you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land a tech job by guiding you with career development through IT coaching and training even after you graduate.</a:t>
            </a:r>
            <a:endParaRPr lang="tr-TR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tr-TR" sz="2800" b="1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b="1" dirty="0"/>
          </a:p>
          <a:p>
            <a:pPr marL="0" indent="0">
              <a:buNone/>
            </a:pPr>
            <a:endParaRPr lang="tr-TR" b="1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2387588" y="4293096"/>
            <a:ext cx="9004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7BA52-DFAB-4442-A68D-B4AE43FE7F5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Metin Biçimlendirme</a:t>
            </a:r>
          </a:p>
        </p:txBody>
      </p:sp>
    </p:spTree>
    <p:extLst>
      <p:ext uri="{BB962C8B-B14F-4D97-AF65-F5344CB8AC3E}">
        <p14:creationId xmlns:p14="http://schemas.microsoft.com/office/powerpoint/2010/main" val="85395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24EF5A-36FA-4F1E-9AF5-1854CC9E8BE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9262CB-394E-43A4-AB2F-586D55877D9B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C47F8D57-76E2-4FB5-91D2-892B44AAA190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0" name="Graphic 19" descr="Meeting">
              <a:extLst>
                <a:ext uri="{FF2B5EF4-FFF2-40B4-BE49-F238E27FC236}">
                  <a16:creationId xmlns:a16="http://schemas.microsoft.com/office/drawing/2014/main" id="{5951230D-FBB5-44F6-9DA2-3637701AA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1DE5BF-5C47-46A5-BF6A-504EF0AB84E4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DBB597-85DB-431D-8136-D181747460BD}"/>
              </a:ext>
            </a:extLst>
          </p:cNvPr>
          <p:cNvGrpSpPr/>
          <p:nvPr/>
        </p:nvGrpSpPr>
        <p:grpSpPr>
          <a:xfrm>
            <a:off x="1772396" y="2303140"/>
            <a:ext cx="1476164" cy="1476164"/>
            <a:chOff x="1772396" y="2311647"/>
            <a:chExt cx="1476164" cy="1476164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F64C5066-6D18-42A6-921C-959C665F13BD}"/>
                </a:ext>
              </a:extLst>
            </p:cNvPr>
            <p:cNvSpPr/>
            <p:nvPr/>
          </p:nvSpPr>
          <p:spPr>
            <a:xfrm rot="8100000">
              <a:off x="1772396" y="2311647"/>
              <a:ext cx="1476164" cy="147616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B59D7B-53F1-4830-AC38-DC20695C4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2436" y="2726003"/>
              <a:ext cx="756084" cy="75608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2871BC-CD87-4BAF-AFE2-AF84DA786715}"/>
              </a:ext>
            </a:extLst>
          </p:cNvPr>
          <p:cNvGrpSpPr/>
          <p:nvPr/>
        </p:nvGrpSpPr>
        <p:grpSpPr>
          <a:xfrm>
            <a:off x="5044509" y="2303140"/>
            <a:ext cx="1476164" cy="1476164"/>
            <a:chOff x="5044509" y="2308237"/>
            <a:chExt cx="1476164" cy="14761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10A4ED-40E7-4EB8-84F8-D312349C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259" y="2726003"/>
              <a:ext cx="758664" cy="758664"/>
            </a:xfrm>
            <a:prstGeom prst="rect">
              <a:avLst/>
            </a:prstGeom>
          </p:spPr>
        </p:pic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2D157AFF-1508-4D82-855F-002CE9EE1FD1}"/>
                </a:ext>
              </a:extLst>
            </p:cNvPr>
            <p:cNvSpPr/>
            <p:nvPr/>
          </p:nvSpPr>
          <p:spPr>
            <a:xfrm rot="8100000">
              <a:off x="5044509" y="2308237"/>
              <a:ext cx="1476164" cy="147616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00F1BE-BCD0-4A2E-B6BA-751E0BC57455}"/>
              </a:ext>
            </a:extLst>
          </p:cNvPr>
          <p:cNvGrpSpPr/>
          <p:nvPr/>
        </p:nvGrpSpPr>
        <p:grpSpPr>
          <a:xfrm>
            <a:off x="8309261" y="2303140"/>
            <a:ext cx="1476164" cy="1476164"/>
            <a:chOff x="8309261" y="2303140"/>
            <a:chExt cx="1476164" cy="147616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ED97129-3B82-44F5-AD9D-9BC36756F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2427" y="2727251"/>
              <a:ext cx="769832" cy="769832"/>
            </a:xfrm>
            <a:prstGeom prst="rect">
              <a:avLst/>
            </a:prstGeom>
          </p:spPr>
        </p:pic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2213638E-49CC-4BF4-9FC4-ECD99D55810C}"/>
                </a:ext>
              </a:extLst>
            </p:cNvPr>
            <p:cNvSpPr/>
            <p:nvPr/>
          </p:nvSpPr>
          <p:spPr>
            <a:xfrm rot="8100000">
              <a:off x="8309261" y="2303140"/>
              <a:ext cx="1476164" cy="1476164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63BAF4-0775-4B83-9F1B-D7CCE8067166}"/>
              </a:ext>
            </a:extLst>
          </p:cNvPr>
          <p:cNvSpPr/>
          <p:nvPr/>
        </p:nvSpPr>
        <p:spPr>
          <a:xfrm>
            <a:off x="1527962" y="4211294"/>
            <a:ext cx="1965032" cy="5205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Ordered</a:t>
            </a:r>
            <a:r>
              <a:rPr lang="tr-TR" sz="1600" dirty="0"/>
              <a:t> </a:t>
            </a:r>
            <a:r>
              <a:rPr lang="tr-TR" sz="1600" dirty="0" err="1"/>
              <a:t>List</a:t>
            </a:r>
            <a:endParaRPr lang="tr-TR" sz="16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D339BD-2A81-4233-87E1-DDE2F80FECF2}"/>
              </a:ext>
            </a:extLst>
          </p:cNvPr>
          <p:cNvSpPr/>
          <p:nvPr/>
        </p:nvSpPr>
        <p:spPr>
          <a:xfrm>
            <a:off x="4826268" y="4211294"/>
            <a:ext cx="1965032" cy="5205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Unordered</a:t>
            </a:r>
            <a:r>
              <a:rPr lang="tr-TR" sz="1600" dirty="0"/>
              <a:t> </a:t>
            </a:r>
            <a:r>
              <a:rPr lang="tr-TR" sz="1600" dirty="0" err="1"/>
              <a:t>List</a:t>
            </a:r>
            <a:endParaRPr lang="tr-TR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361AA0-601E-474D-8CE3-FDD88652AA4D}"/>
              </a:ext>
            </a:extLst>
          </p:cNvPr>
          <p:cNvSpPr/>
          <p:nvPr/>
        </p:nvSpPr>
        <p:spPr>
          <a:xfrm>
            <a:off x="8064827" y="4211294"/>
            <a:ext cx="1965032" cy="5205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Defination</a:t>
            </a:r>
            <a:r>
              <a:rPr lang="tr-TR" sz="1600" dirty="0"/>
              <a:t> </a:t>
            </a:r>
            <a:r>
              <a:rPr lang="tr-TR" sz="1600" dirty="0" err="1"/>
              <a:t>List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190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4CED6-5C84-4490-8B66-9985981B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19DDA-FC92-4DA7-A819-288A1961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Fundamentals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804F9-DC20-4CC6-975A-250F3D9F279A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 anchor="t"/>
          <a:lstStyle/>
          <a:p>
            <a:r>
              <a:rPr lang="tr-TR" dirty="0"/>
              <a:t>HTML nedir?</a:t>
            </a:r>
          </a:p>
          <a:p>
            <a:r>
              <a:rPr lang="tr-TR" dirty="0"/>
              <a:t>HTML sayfası oluşturmak</a:t>
            </a:r>
          </a:p>
          <a:p>
            <a:r>
              <a:rPr lang="tr-TR" dirty="0"/>
              <a:t>HTML in yolculuğu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63952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24EF5A-36FA-4F1E-9AF5-1854CC9E8BE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558754" y="1945247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Numaralı liste oluşturmak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&lt;ol&gt;&lt;/ol&gt;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2567848" y="3763218"/>
            <a:ext cx="8799902" cy="265064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Listeye eleman eklemek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&lt;ol&gt;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&lt;li&gt;Beşiktaş&lt;/li&gt;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&lt;li&gt;Galatasaray&lt;/li&gt;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&lt;li&gt;Fenerbahçe&lt;/li&gt;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&lt;/ol&gt;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027CF4-70F2-4E35-95A9-00F410C48D5A}"/>
              </a:ext>
            </a:extLst>
          </p:cNvPr>
          <p:cNvGrpSpPr/>
          <p:nvPr/>
        </p:nvGrpSpPr>
        <p:grpSpPr>
          <a:xfrm>
            <a:off x="731404" y="1939264"/>
            <a:ext cx="1632857" cy="1124295"/>
            <a:chOff x="630251" y="1905064"/>
            <a:chExt cx="1632857" cy="1124295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5A762193-B8BB-4EF3-B0C8-37CCFA2B3A3F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&lt;ol&gt;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4684B119-96A5-4881-A95A-5F287D6D521E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Ordered</a:t>
              </a:r>
              <a:r>
                <a:rPr lang="tr-TR" sz="1200" dirty="0"/>
                <a:t> </a:t>
              </a:r>
              <a:r>
                <a:rPr lang="tr-TR" sz="1200" dirty="0" err="1"/>
                <a:t>list</a:t>
              </a:r>
              <a:endParaRPr lang="tr-TR"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5CD828-539F-4F8E-A8DE-33E9C3D46DC1}"/>
              </a:ext>
            </a:extLst>
          </p:cNvPr>
          <p:cNvGrpSpPr/>
          <p:nvPr/>
        </p:nvGrpSpPr>
        <p:grpSpPr>
          <a:xfrm>
            <a:off x="731404" y="3794442"/>
            <a:ext cx="1632857" cy="1124295"/>
            <a:chOff x="630251" y="1905064"/>
            <a:chExt cx="1632857" cy="1124295"/>
          </a:xfrm>
        </p:grpSpPr>
        <p:sp>
          <p:nvSpPr>
            <p:cNvPr id="17" name="Pentagon 7">
              <a:extLst>
                <a:ext uri="{FF2B5EF4-FFF2-40B4-BE49-F238E27FC236}">
                  <a16:creationId xmlns:a16="http://schemas.microsoft.com/office/drawing/2014/main" id="{6F94F31D-17A5-4557-9A9A-411BDDF7A46A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li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8" name="Dikdörtgen: Köşeleri Yuvarlatılmış 2">
              <a:extLst>
                <a:ext uri="{FF2B5EF4-FFF2-40B4-BE49-F238E27FC236}">
                  <a16:creationId xmlns:a16="http://schemas.microsoft.com/office/drawing/2014/main" id="{6E9B2679-0843-413B-BB8C-027E2605FB6D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List</a:t>
              </a:r>
              <a:r>
                <a:rPr lang="tr-TR" sz="1200" dirty="0"/>
                <a:t> </a:t>
              </a:r>
              <a:r>
                <a:rPr lang="tr-TR" sz="1200" dirty="0" err="1"/>
                <a:t>item</a:t>
              </a:r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CD387C3-5F1F-4E8D-A83E-4640CC001E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567848" y="1768955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Madde işaretli liste oluşturmak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&lt;ul&gt;&lt;/ul&gt;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2567848" y="3763218"/>
            <a:ext cx="8799902" cy="265064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Listeye eleman eklemek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&lt;ul&gt;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&lt;li&gt;Beşiktaş&lt;/li&gt;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&lt;li&gt;Galatasaray&lt;/li&gt;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&lt;li&gt;Fenerbahçe&lt;/li&gt;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&lt;/ul&gt;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8B54DE-B89F-4EB8-8D3E-8D716F70B3E5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1D2170EF-AE89-4831-8E71-11F839676FB4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ul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639F5545-24CE-4119-96AC-A8114F60620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Unordered</a:t>
              </a:r>
              <a:r>
                <a:rPr lang="tr-TR" sz="1000" dirty="0"/>
                <a:t> </a:t>
              </a:r>
              <a:r>
                <a:rPr lang="tr-TR" sz="1000" dirty="0" err="1"/>
                <a:t>list</a:t>
              </a:r>
              <a:endParaRPr lang="tr-TR" sz="10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4BFD9-E1FA-4DEE-9FCC-20EA654C0EF8}"/>
              </a:ext>
            </a:extLst>
          </p:cNvPr>
          <p:cNvGrpSpPr/>
          <p:nvPr/>
        </p:nvGrpSpPr>
        <p:grpSpPr>
          <a:xfrm>
            <a:off x="731403" y="3827656"/>
            <a:ext cx="1632857" cy="1124295"/>
            <a:chOff x="630251" y="1905064"/>
            <a:chExt cx="1632857" cy="1124295"/>
          </a:xfrm>
        </p:grpSpPr>
        <p:sp>
          <p:nvSpPr>
            <p:cNvPr id="17" name="Pentagon 7">
              <a:extLst>
                <a:ext uri="{FF2B5EF4-FFF2-40B4-BE49-F238E27FC236}">
                  <a16:creationId xmlns:a16="http://schemas.microsoft.com/office/drawing/2014/main" id="{7346890F-3FFE-47A8-AE97-9D571E6841C3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li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8" name="Dikdörtgen: Köşeleri Yuvarlatılmış 2">
              <a:extLst>
                <a:ext uri="{FF2B5EF4-FFF2-40B4-BE49-F238E27FC236}">
                  <a16:creationId xmlns:a16="http://schemas.microsoft.com/office/drawing/2014/main" id="{9B3786CE-90B0-4491-9063-8D95568D8064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List</a:t>
              </a:r>
              <a:r>
                <a:rPr lang="tr-TR" sz="1200" dirty="0"/>
                <a:t> </a:t>
              </a:r>
              <a:r>
                <a:rPr lang="tr-TR" sz="1200" dirty="0" err="1"/>
                <a:t>item</a:t>
              </a:r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1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CD387C3-5F1F-4E8D-A83E-4640CC001E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567848" y="1768955"/>
            <a:ext cx="8799902" cy="146491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Tanımlama listesi oluşturmak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&lt;dl&gt;&lt;/dl&gt;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2567848" y="3287537"/>
            <a:ext cx="8799902" cy="88021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Listeye tanımlama terimi eklemek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dt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&gt;HTML&lt;/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dt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8B54DE-B89F-4EB8-8D3E-8D716F70B3E5}"/>
              </a:ext>
            </a:extLst>
          </p:cNvPr>
          <p:cNvGrpSpPr/>
          <p:nvPr/>
        </p:nvGrpSpPr>
        <p:grpSpPr>
          <a:xfrm>
            <a:off x="729170" y="1785189"/>
            <a:ext cx="1632857" cy="930853"/>
            <a:chOff x="630251" y="2098506"/>
            <a:chExt cx="1632857" cy="930853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1D2170EF-AE89-4831-8E71-11F839676FB4}"/>
                </a:ext>
              </a:extLst>
            </p:cNvPr>
            <p:cNvSpPr/>
            <p:nvPr/>
          </p:nvSpPr>
          <p:spPr>
            <a:xfrm>
              <a:off x="630251" y="2098506"/>
              <a:ext cx="1632857" cy="73402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&lt;dl&gt;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639F5545-24CE-4119-96AC-A8114F60620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defination</a:t>
              </a:r>
              <a:r>
                <a:rPr lang="tr-TR" sz="1000" dirty="0"/>
                <a:t> </a:t>
              </a:r>
              <a:r>
                <a:rPr lang="tr-TR" sz="1000" dirty="0" err="1"/>
                <a:t>list</a:t>
              </a:r>
              <a:endParaRPr lang="tr-TR" sz="1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6B16D9-ADC8-45B8-9B92-DD6F86CBE4D4}"/>
              </a:ext>
            </a:extLst>
          </p:cNvPr>
          <p:cNvGrpSpPr/>
          <p:nvPr/>
        </p:nvGrpSpPr>
        <p:grpSpPr>
          <a:xfrm>
            <a:off x="729170" y="3236900"/>
            <a:ext cx="1632857" cy="930853"/>
            <a:chOff x="630251" y="2098506"/>
            <a:chExt cx="1632857" cy="930853"/>
          </a:xfrm>
        </p:grpSpPr>
        <p:sp>
          <p:nvSpPr>
            <p:cNvPr id="22" name="Pentagon 7">
              <a:extLst>
                <a:ext uri="{FF2B5EF4-FFF2-40B4-BE49-F238E27FC236}">
                  <a16:creationId xmlns:a16="http://schemas.microsoft.com/office/drawing/2014/main" id="{6A42007B-E701-4A8A-828B-27009748C7D2}"/>
                </a:ext>
              </a:extLst>
            </p:cNvPr>
            <p:cNvSpPr/>
            <p:nvPr/>
          </p:nvSpPr>
          <p:spPr>
            <a:xfrm>
              <a:off x="630251" y="2098506"/>
              <a:ext cx="1632857" cy="73402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dt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3" name="Dikdörtgen: Köşeleri Yuvarlatılmış 2">
              <a:extLst>
                <a:ext uri="{FF2B5EF4-FFF2-40B4-BE49-F238E27FC236}">
                  <a16:creationId xmlns:a16="http://schemas.microsoft.com/office/drawing/2014/main" id="{C29148FD-E4C8-48A8-90B9-D694E9E0945C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 err="1"/>
                <a:t>defination</a:t>
              </a:r>
              <a:r>
                <a:rPr lang="tr-TR" sz="900" dirty="0"/>
                <a:t> </a:t>
              </a:r>
              <a:r>
                <a:rPr lang="tr-TR" sz="900" dirty="0" err="1"/>
                <a:t>term</a:t>
              </a:r>
              <a:endParaRPr lang="tr-TR" sz="900" dirty="0"/>
            </a:p>
          </p:txBody>
        </p:sp>
      </p:grp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BE2B44C7-E091-4F5C-9787-12683C4ADC74}"/>
              </a:ext>
            </a:extLst>
          </p:cNvPr>
          <p:cNvSpPr txBox="1">
            <a:spLocks/>
          </p:cNvSpPr>
          <p:nvPr/>
        </p:nvSpPr>
        <p:spPr>
          <a:xfrm>
            <a:off x="2567847" y="4716664"/>
            <a:ext cx="9233307" cy="19028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Terimin açıklamasını eklemek için kullanılır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&lt;dl&gt;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dt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dt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Web sayfası oluşturmak için kullanılan işaretleme dilidir.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dd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&lt;/dl&gt;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FA2597-7581-401B-99D8-CE639B4D1604}"/>
              </a:ext>
            </a:extLst>
          </p:cNvPr>
          <p:cNvGrpSpPr/>
          <p:nvPr/>
        </p:nvGrpSpPr>
        <p:grpSpPr>
          <a:xfrm>
            <a:off x="729170" y="4688611"/>
            <a:ext cx="1632857" cy="930853"/>
            <a:chOff x="630251" y="2098506"/>
            <a:chExt cx="1632857" cy="930853"/>
          </a:xfrm>
        </p:grpSpPr>
        <p:sp>
          <p:nvSpPr>
            <p:cNvPr id="26" name="Pentagon 7">
              <a:extLst>
                <a:ext uri="{FF2B5EF4-FFF2-40B4-BE49-F238E27FC236}">
                  <a16:creationId xmlns:a16="http://schemas.microsoft.com/office/drawing/2014/main" id="{7D242A32-82F9-4B6B-8CBC-6F9C1D030449}"/>
                </a:ext>
              </a:extLst>
            </p:cNvPr>
            <p:cNvSpPr/>
            <p:nvPr/>
          </p:nvSpPr>
          <p:spPr>
            <a:xfrm>
              <a:off x="630251" y="2098506"/>
              <a:ext cx="1632857" cy="73402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</a:t>
              </a:r>
              <a:r>
                <a:rPr lang="tr-TR" sz="3200" dirty="0" err="1">
                  <a:solidFill>
                    <a:schemeClr val="tx1"/>
                  </a:solidFill>
                </a:rPr>
                <a:t>dd</a:t>
              </a:r>
              <a:r>
                <a:rPr lang="tr-TR" sz="32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27" name="Dikdörtgen: Köşeleri Yuvarlatılmış 2">
              <a:extLst>
                <a:ext uri="{FF2B5EF4-FFF2-40B4-BE49-F238E27FC236}">
                  <a16:creationId xmlns:a16="http://schemas.microsoft.com/office/drawing/2014/main" id="{05481E82-FD60-48C9-B229-863AB4CB6F03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/>
                <a:t>Def. </a:t>
              </a:r>
              <a:r>
                <a:rPr lang="tr-TR" sz="900" dirty="0" err="1"/>
                <a:t>description</a:t>
              </a:r>
              <a:endParaRPr lang="tr-T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21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2D29F49-D62F-4986-9C92-95A7875D086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398494" y="1651389"/>
            <a:ext cx="9969256" cy="47785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b="1" dirty="0">
                <a:latin typeface="Montserrat" panose="00000500000000000000" pitchFamily="2" charset="-94"/>
              </a:rPr>
              <a:t>İç içe liste oluşturma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8494" y="2129246"/>
            <a:ext cx="4877526" cy="4041934"/>
          </a:xfrm>
          <a:prstGeom prst="roundRect">
            <a:avLst>
              <a:gd name="adj" fmla="val 10984"/>
            </a:avLst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&lt;ol&gt;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&lt;li&gt;</a:t>
            </a:r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İstanbul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&lt;ul&gt;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		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&lt;li&gt;</a:t>
            </a:r>
            <a:r>
              <a:rPr lang="tr-TR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Beşiktaş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&lt;li&gt;</a:t>
            </a:r>
            <a:r>
              <a:rPr lang="tr-TR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Fenerbahçe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&lt;li&gt;</a:t>
            </a:r>
            <a:r>
              <a:rPr lang="tr-TR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Galatasaray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&lt;/ul&gt;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&lt;li&gt;</a:t>
            </a:r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İzmir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&lt;ul&gt;</a:t>
            </a:r>
          </a:p>
          <a:p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&lt;li&gt;</a:t>
            </a:r>
            <a:r>
              <a:rPr lang="tr-TR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Altay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&lt;li&gt;</a:t>
            </a:r>
            <a:r>
              <a:rPr lang="tr-TR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Karşıyaka</a:t>
            </a:r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&lt;/li&gt;</a:t>
            </a:r>
          </a:p>
          <a:p>
            <a:r>
              <a:rPr lang="tr-TR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&lt;/ul&gt;</a:t>
            </a:r>
          </a:p>
          <a:p>
            <a:r>
              <a:rPr lang="tr-TR" sz="16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&lt;li&gt;</a:t>
            </a:r>
          </a:p>
          <a:p>
            <a:r>
              <a:rPr lang="tr-TR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&lt;/ol&gt;</a:t>
            </a:r>
          </a:p>
        </p:txBody>
      </p:sp>
    </p:spTree>
    <p:extLst>
      <p:ext uri="{BB962C8B-B14F-4D97-AF65-F5344CB8AC3E}">
        <p14:creationId xmlns:p14="http://schemas.microsoft.com/office/powerpoint/2010/main" val="31959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>
                <a:cs typeface="Courier New" panose="02070309020205020404" pitchFamily="49" charset="0"/>
              </a:rPr>
              <a:t>Listeleme </a:t>
            </a:r>
            <a:r>
              <a:rPr lang="tr-TR" dirty="0" err="1">
                <a:cs typeface="Courier New" panose="02070309020205020404" pitchFamily="49" charset="0"/>
              </a:rPr>
              <a:t>Tagları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333115" y="2331872"/>
            <a:ext cx="4980579" cy="2378054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ul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tr-TR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disc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square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circle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&lt;li&gt;Beşiktaş&lt;/li&gt;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&lt;li&gt;Fenerbahçe&lt;/li&gt;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&lt;li&gt;Galatasaray&lt;/li&gt;</a:t>
            </a:r>
          </a:p>
          <a:p>
            <a:pPr marL="0" indent="0"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ul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688900" y="1804137"/>
            <a:ext cx="3474028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chemeClr val="bg2">
                    <a:lumMod val="75000"/>
                  </a:schemeClr>
                </a:solidFill>
                <a:latin typeface="Montserrat Black" panose="00000A00000000000000" pitchFamily="2" charset="-94"/>
              </a:rPr>
              <a:t>Liste türünü değiştirme</a:t>
            </a:r>
          </a:p>
          <a:p>
            <a:endParaRPr lang="tr-TR" sz="2000" dirty="0">
              <a:solidFill>
                <a:schemeClr val="bg2">
                  <a:lumMod val="75000"/>
                </a:schemeClr>
              </a:solidFill>
              <a:latin typeface="Montserrat Black" panose="00000A00000000000000" pitchFamily="2" charset="-94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93A13E-5981-4DE2-8371-5F3BDCA345FE}"/>
              </a:ext>
            </a:extLst>
          </p:cNvPr>
          <p:cNvSpPr txBox="1">
            <a:spLocks/>
          </p:cNvSpPr>
          <p:nvPr/>
        </p:nvSpPr>
        <p:spPr>
          <a:xfrm>
            <a:off x="684013" y="2383094"/>
            <a:ext cx="4799920" cy="2378054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&lt;ol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tr-TR" b="1" dirty="0">
                <a:latin typeface="Consolas" panose="020B0609020204030204" pitchFamily="49" charset="0"/>
                <a:cs typeface="Courier New" panose="02070309020205020404" pitchFamily="49" charset="0"/>
              </a:rPr>
              <a:t>1 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| A | a | I | i"&gt;</a:t>
            </a:r>
          </a:p>
          <a:p>
            <a:pPr marL="0" indent="0">
              <a:buFontTx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&gt;Beşiktaş&lt;/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&gt;Fenerbahçe&lt;/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	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&gt;Galatasaray&lt;/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li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&lt;/ol&gt;</a:t>
            </a:r>
          </a:p>
          <a:p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DC446-50BE-4520-B2B5-DA0D5FB3B882}"/>
              </a:ext>
            </a:extLst>
          </p:cNvPr>
          <p:cNvGrpSpPr/>
          <p:nvPr/>
        </p:nvGrpSpPr>
        <p:grpSpPr>
          <a:xfrm>
            <a:off x="2987870" y="5742570"/>
            <a:ext cx="6569251" cy="715089"/>
            <a:chOff x="5231904" y="1467982"/>
            <a:chExt cx="6569251" cy="715089"/>
          </a:xfrm>
        </p:grpSpPr>
        <p:sp>
          <p:nvSpPr>
            <p:cNvPr id="7" name="TextBox 6"/>
            <p:cNvSpPr txBox="1"/>
            <p:nvPr/>
          </p:nvSpPr>
          <p:spPr>
            <a:xfrm>
              <a:off x="6096000" y="1467982"/>
              <a:ext cx="5705155" cy="715089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tr-TR" dirty="0">
                  <a:latin typeface="Montserrat" panose="00000500000000000000" pitchFamily="2" charset="-94"/>
                </a:rPr>
                <a:t>      Html tagının içine yazılan ve html  </a:t>
              </a:r>
              <a:br>
                <a:rPr lang="tr-TR" dirty="0">
                  <a:latin typeface="Montserrat" panose="00000500000000000000" pitchFamily="2" charset="-94"/>
                </a:rPr>
              </a:br>
              <a:r>
                <a:rPr lang="tr-TR" dirty="0">
                  <a:latin typeface="Montserrat" panose="00000500000000000000" pitchFamily="2" charset="-94"/>
                </a:rPr>
                <a:t>      tagına ek özellikler katan ifadelere denir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2397732-B652-41EA-AB32-AD0B272C26A3}"/>
                </a:ext>
              </a:extLst>
            </p:cNvPr>
            <p:cNvSpPr/>
            <p:nvPr/>
          </p:nvSpPr>
          <p:spPr>
            <a:xfrm>
              <a:off x="5231904" y="1467982"/>
              <a:ext cx="1728192" cy="715089"/>
            </a:xfrm>
            <a:prstGeom prst="roundRect">
              <a:avLst/>
            </a:prstGeom>
            <a:solidFill>
              <a:srgbClr val="9ED56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b="1" dirty="0" err="1"/>
                <a:t>attribute</a:t>
              </a:r>
              <a:endParaRPr lang="tr-TR" sz="2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EA9D16-C5A9-405B-8992-3274018B2543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D1FF99E9-5167-4C33-BDB1-C244C9ED90D6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2" name="Graphic 11" descr="Meeting">
              <a:extLst>
                <a:ext uri="{FF2B5EF4-FFF2-40B4-BE49-F238E27FC236}">
                  <a16:creationId xmlns:a16="http://schemas.microsoft.com/office/drawing/2014/main" id="{0A343C7A-87F9-43A4-8FAA-F5D3360B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D49F54-803F-40AE-9517-2DBD7EC220A6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E819834-FC9B-403B-97C1-427E8C3AA2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92283" y="3305758"/>
            <a:ext cx="3060695" cy="1578988"/>
          </a:xfrm>
          <a:prstGeom prst="curvedConnector3">
            <a:avLst>
              <a:gd name="adj1" fmla="val 128510"/>
            </a:avLst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5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F37CD44-5D26-4B01-B918-52D387E98CB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Listeleme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1156" y="2488795"/>
            <a:ext cx="4710716" cy="2357137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&lt;ol type="a" start="3"&gt;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&lt;li&gt;Beşiktaş&lt;/li&gt;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&lt;li&gt;Fenerbahçe&lt;/li&gt;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&lt;li&gt;Galatasaray&lt;/li&gt;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&lt;/ol&gt;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3FCABE-1E49-43C4-8E37-AB5CBD35F8EA}"/>
              </a:ext>
            </a:extLst>
          </p:cNvPr>
          <p:cNvGrpSpPr/>
          <p:nvPr/>
        </p:nvGrpSpPr>
        <p:grpSpPr>
          <a:xfrm>
            <a:off x="7234544" y="2306100"/>
            <a:ext cx="3039293" cy="1358538"/>
            <a:chOff x="7234544" y="2306100"/>
            <a:chExt cx="3039293" cy="1358538"/>
          </a:xfrm>
        </p:grpSpPr>
        <p:sp>
          <p:nvSpPr>
            <p:cNvPr id="7" name="Rounded Rectangle 6"/>
            <p:cNvSpPr/>
            <p:nvPr/>
          </p:nvSpPr>
          <p:spPr>
            <a:xfrm>
              <a:off x="7500156" y="2503057"/>
              <a:ext cx="2773681" cy="11615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latin typeface="Consolas" panose="020B0609020204030204" pitchFamily="49" charset="0"/>
                  <a:cs typeface="Courier New" panose="02070309020205020404" pitchFamily="49" charset="0"/>
                </a:rPr>
                <a:t>start="3"</a:t>
              </a:r>
              <a:endParaRPr lang="tr-TR" sz="3200" dirty="0">
                <a:latin typeface="Montserrat" panose="00000500000000000000" pitchFamily="2" charset="-94"/>
              </a:endParaRPr>
            </a:p>
          </p:txBody>
        </p:sp>
        <p:sp>
          <p:nvSpPr>
            <p:cNvPr id="8" name="12-Point Star 7"/>
            <p:cNvSpPr/>
            <p:nvPr/>
          </p:nvSpPr>
          <p:spPr>
            <a:xfrm>
              <a:off x="7234544" y="2306100"/>
              <a:ext cx="657498" cy="657498"/>
            </a:xfrm>
            <a:prstGeom prst="star1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CD8ECB-4B93-4F85-AAEB-DDCDF2CBD03C}"/>
              </a:ext>
            </a:extLst>
          </p:cNvPr>
          <p:cNvSpPr txBox="1"/>
          <p:nvPr/>
        </p:nvSpPr>
        <p:spPr>
          <a:xfrm>
            <a:off x="911424" y="1804137"/>
            <a:ext cx="347402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chemeClr val="bg2">
                    <a:lumMod val="75000"/>
                  </a:schemeClr>
                </a:solidFill>
                <a:latin typeface="Montserrat Black" panose="00000A00000000000000" pitchFamily="2" charset="-94"/>
              </a:rPr>
              <a:t>Liste türünü değiştirme</a:t>
            </a:r>
          </a:p>
          <a:p>
            <a:endParaRPr lang="tr-TR" sz="2000" dirty="0">
              <a:solidFill>
                <a:schemeClr val="bg2">
                  <a:lumMod val="75000"/>
                </a:schemeClr>
              </a:solidFill>
              <a:latin typeface="Montserrat Black" panose="00000A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3956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C3CAC81-3E5E-4B21-85B3-F66084BD801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90184" y="2755478"/>
            <a:ext cx="5584361" cy="3234732"/>
          </a:xfr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Bir sayfadan başka bir sayfaya, 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Aynı sayfanın farklı bölümlerine,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Başka bir sayfanın farklı bir bölümüne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Farkı bir siteye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Eposta adresine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Telefon numarasına</a:t>
            </a:r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/>
              <a:t>Whatsapp uygulamasına </a:t>
            </a:r>
            <a:endParaRPr lang="en-US" dirty="0"/>
          </a:p>
          <a:p>
            <a:pPr marL="285750" indent="-285750"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en-US" dirty="0" err="1"/>
              <a:t>Dosyaya</a:t>
            </a:r>
            <a:endParaRPr lang="tr-T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8C881-AEA3-4CD5-9957-C968D13D93E0}"/>
              </a:ext>
            </a:extLst>
          </p:cNvPr>
          <p:cNvSpPr txBox="1"/>
          <p:nvPr/>
        </p:nvSpPr>
        <p:spPr>
          <a:xfrm>
            <a:off x="2675620" y="1916832"/>
            <a:ext cx="83169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dirty="0"/>
              <a:t>Aşağıda belirtildiği gibi bir yerden başka bir yere bağlantı oluşturmak için kullanılır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6B87DA-F04F-4516-800E-F76E8934CA7F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2EA75EC8-3368-4779-B8AC-D2966F3FA9CC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9" name="Dikdörtgen: Köşeleri Yuvarlatılmış 2">
              <a:extLst>
                <a:ext uri="{FF2B5EF4-FFF2-40B4-BE49-F238E27FC236}">
                  <a16:creationId xmlns:a16="http://schemas.microsoft.com/office/drawing/2014/main" id="{AC3CB4EE-EEA7-4EF9-B68D-8D6F023F7B1B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52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4C5567D-2BC8-475C-AE49-8DBC3141D5E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22493" y="1994369"/>
            <a:ext cx="9133115" cy="493738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Bir sayfadan başka bir sayfaya link vermek için: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9" name="Right Arrow 8"/>
          <p:cNvSpPr/>
          <p:nvPr/>
        </p:nvSpPr>
        <p:spPr>
          <a:xfrm>
            <a:off x="9048328" y="2813812"/>
            <a:ext cx="813029" cy="58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047D23-5BA3-49B3-B7E6-A4E9710036B5}"/>
              </a:ext>
            </a:extLst>
          </p:cNvPr>
          <p:cNvGrpSpPr/>
          <p:nvPr/>
        </p:nvGrpSpPr>
        <p:grpSpPr>
          <a:xfrm>
            <a:off x="2536354" y="2638912"/>
            <a:ext cx="6259946" cy="1160735"/>
            <a:chOff x="2536354" y="2638912"/>
            <a:chExt cx="6259946" cy="1160735"/>
          </a:xfrm>
        </p:grpSpPr>
        <p:sp>
          <p:nvSpPr>
            <p:cNvPr id="5" name="TextBox 4"/>
            <p:cNvSpPr txBox="1"/>
            <p:nvPr/>
          </p:nvSpPr>
          <p:spPr>
            <a:xfrm>
              <a:off x="2536354" y="2638912"/>
              <a:ext cx="6259946" cy="646986"/>
            </a:xfrm>
            <a:prstGeom prst="roundRect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tr-TR" dirty="0">
                  <a:latin typeface="Consolas" panose="020B0609020204030204" pitchFamily="49" charset="0"/>
                </a:rPr>
                <a:t>&lt;a href="sayfa1.html" title="Ucuz bilgisayarlar"&gt; Tıkla&lt;/a&gt;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3832" y="3430315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index.html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7911D-8784-4E49-97D0-FE0F30E2A978}"/>
              </a:ext>
            </a:extLst>
          </p:cNvPr>
          <p:cNvGrpSpPr/>
          <p:nvPr/>
        </p:nvGrpSpPr>
        <p:grpSpPr>
          <a:xfrm>
            <a:off x="10022750" y="2619825"/>
            <a:ext cx="1632858" cy="1183895"/>
            <a:chOff x="10022750" y="2619825"/>
            <a:chExt cx="1632858" cy="1183895"/>
          </a:xfrm>
        </p:grpSpPr>
        <p:sp>
          <p:nvSpPr>
            <p:cNvPr id="8" name="TextBox 7"/>
            <p:cNvSpPr txBox="1"/>
            <p:nvPr/>
          </p:nvSpPr>
          <p:spPr>
            <a:xfrm>
              <a:off x="10022750" y="2619825"/>
              <a:ext cx="1632858" cy="646986"/>
            </a:xfrm>
            <a:prstGeom prst="roundRect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13385" y="3434388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sayfa1.html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CC710-3B6C-4C2B-89CB-A9A4E5D14DAB}"/>
              </a:ext>
            </a:extLst>
          </p:cNvPr>
          <p:cNvGrpSpPr/>
          <p:nvPr/>
        </p:nvGrpSpPr>
        <p:grpSpPr>
          <a:xfrm>
            <a:off x="1235460" y="4905164"/>
            <a:ext cx="9431464" cy="1449977"/>
            <a:chOff x="1225650" y="4578225"/>
            <a:chExt cx="9431464" cy="144997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C789D9-DF44-474B-BF82-2FD67579DFAC}"/>
                </a:ext>
              </a:extLst>
            </p:cNvPr>
            <p:cNvSpPr/>
            <p:nvPr/>
          </p:nvSpPr>
          <p:spPr>
            <a:xfrm>
              <a:off x="1840331" y="4709943"/>
              <a:ext cx="8816783" cy="11865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pPr algn="ctr"/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A  </a:t>
              </a:r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tagı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 içinde kullanılan </a:t>
              </a:r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title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 </a:t>
              </a:r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attribute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’ u SEO için çok önemlidir. Arama motorlarının indeksleme için baktıkları yerlerden biridir.</a:t>
              </a:r>
            </a:p>
          </p:txBody>
        </p:sp>
        <p:sp>
          <p:nvSpPr>
            <p:cNvPr id="17" name="10-Point Star 6">
              <a:extLst>
                <a:ext uri="{FF2B5EF4-FFF2-40B4-BE49-F238E27FC236}">
                  <a16:creationId xmlns:a16="http://schemas.microsoft.com/office/drawing/2014/main" id="{FC372105-9E75-4429-8AC3-FB2C8165DD5D}"/>
                </a:ext>
              </a:extLst>
            </p:cNvPr>
            <p:cNvSpPr/>
            <p:nvPr/>
          </p:nvSpPr>
          <p:spPr>
            <a:xfrm>
              <a:off x="1225650" y="4578225"/>
              <a:ext cx="1449977" cy="1449977"/>
            </a:xfrm>
            <a:prstGeom prst="star10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latin typeface="Montserrat Black" panose="00000A00000000000000" pitchFamily="2" charset="-94"/>
                </a:rPr>
                <a:t>SEO</a:t>
              </a:r>
              <a:endParaRPr lang="tr-TR" sz="3200" dirty="0">
                <a:latin typeface="Montserrat Black" panose="00000A00000000000000" pitchFamily="2" charset="-9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B2D228-A21A-45CB-B9A4-BA9DA3D02AF9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20" name="Pentagon 7">
              <a:extLst>
                <a:ext uri="{FF2B5EF4-FFF2-40B4-BE49-F238E27FC236}">
                  <a16:creationId xmlns:a16="http://schemas.microsoft.com/office/drawing/2014/main" id="{0071468E-15AD-4DAB-82E2-0E573CD474DC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21" name="Dikdörtgen: Köşeleri Yuvarlatılmış 2">
              <a:extLst>
                <a:ext uri="{FF2B5EF4-FFF2-40B4-BE49-F238E27FC236}">
                  <a16:creationId xmlns:a16="http://schemas.microsoft.com/office/drawing/2014/main" id="{948BE38E-99A5-4E3A-91D2-120F1CF7056A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5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A0A75161-982E-42D0-9448-28640E9DC39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83632" y="1952836"/>
            <a:ext cx="8980016" cy="502975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Aynı sayfada farklı bir bölüme link vermek için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2783632" y="2564904"/>
            <a:ext cx="5094513" cy="3643551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tr-TR" dirty="0">
                <a:latin typeface="Consolas" panose="020B0609020204030204" pitchFamily="49" charset="0"/>
              </a:rPr>
              <a:t>&lt;a href="#urunler"&gt;Tıkla&lt;/a&gt;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.</a:t>
            </a:r>
          </a:p>
          <a:p>
            <a:r>
              <a:rPr lang="tr-TR" dirty="0">
                <a:latin typeface="Consolas" panose="020B0609020204030204" pitchFamily="49" charset="0"/>
              </a:rPr>
              <a:t>&lt;h2 id="urunler"&gt;Ürünler&lt;/h2&gt;</a:t>
            </a:r>
          </a:p>
          <a:p>
            <a:endParaRPr lang="tr-TR" dirty="0"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46D087-6930-47FE-ACF3-ADCD50577ABA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D0499E6D-CF83-45FA-B7A0-B0CC0AC3B759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9" name="Dikdörtgen: Köşeleri Yuvarlatılmış 2">
              <a:extLst>
                <a:ext uri="{FF2B5EF4-FFF2-40B4-BE49-F238E27FC236}">
                  <a16:creationId xmlns:a16="http://schemas.microsoft.com/office/drawing/2014/main" id="{F5001F75-81E8-418D-9AC8-7594F7FD67F2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A16FF1C-D159-4F73-81D7-9F3B8EA5E8F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03612" y="1849062"/>
            <a:ext cx="9030350" cy="502975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Bir sayfadan başka bir sayfanın farklı bir bölümüne link vermek için: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9" name="Right Arrow 8"/>
          <p:cNvSpPr/>
          <p:nvPr/>
        </p:nvSpPr>
        <p:spPr>
          <a:xfrm>
            <a:off x="5935849" y="3407343"/>
            <a:ext cx="1319349" cy="58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0B749B-3AC7-46EE-99CF-223642F63BAC}"/>
              </a:ext>
            </a:extLst>
          </p:cNvPr>
          <p:cNvGrpSpPr/>
          <p:nvPr/>
        </p:nvGrpSpPr>
        <p:grpSpPr>
          <a:xfrm>
            <a:off x="2735450" y="2519068"/>
            <a:ext cx="2834640" cy="3569460"/>
            <a:chOff x="2735450" y="2519068"/>
            <a:chExt cx="2834640" cy="3569460"/>
          </a:xfrm>
        </p:grpSpPr>
        <p:sp>
          <p:nvSpPr>
            <p:cNvPr id="5" name="TextBox 4"/>
            <p:cNvSpPr txBox="1"/>
            <p:nvPr/>
          </p:nvSpPr>
          <p:spPr>
            <a:xfrm>
              <a:off x="2735450" y="2519068"/>
              <a:ext cx="2834640" cy="3071634"/>
            </a:xfrm>
            <a:prstGeom prst="roundRect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tr-TR" dirty="0">
                  <a:latin typeface="Consolas" panose="020B0609020204030204" pitchFamily="49" charset="0"/>
                </a:rPr>
                <a:t>&lt;a href="sayfa1.html#projeler"&gt;Tıkla&lt;/a&gt;</a:t>
              </a: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  <a:p>
              <a:endParaRPr lang="tr-TR" dirty="0">
                <a:latin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8472" y="571919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index.html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1E487E-61C9-4729-98EB-E54E85AD4663}"/>
              </a:ext>
            </a:extLst>
          </p:cNvPr>
          <p:cNvGrpSpPr/>
          <p:nvPr/>
        </p:nvGrpSpPr>
        <p:grpSpPr>
          <a:xfrm>
            <a:off x="7464204" y="2519068"/>
            <a:ext cx="3091412" cy="3569460"/>
            <a:chOff x="7464204" y="2519068"/>
            <a:chExt cx="3091412" cy="3569460"/>
          </a:xfrm>
        </p:grpSpPr>
        <p:sp>
          <p:nvSpPr>
            <p:cNvPr id="8" name="TextBox 7"/>
            <p:cNvSpPr txBox="1"/>
            <p:nvPr/>
          </p:nvSpPr>
          <p:spPr>
            <a:xfrm>
              <a:off x="7464204" y="2519068"/>
              <a:ext cx="3091412" cy="3098721"/>
            </a:xfrm>
            <a:prstGeom prst="roundRect">
              <a:avLst/>
            </a:prstGeom>
            <a:ln w="25400">
              <a:solidFill>
                <a:schemeClr val="bg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&lt;p id="projeler"&gt;&lt;/p&gt;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tr-TR" dirty="0">
                  <a:latin typeface="Consolas" panose="020B0609020204030204" pitchFamily="49" charset="0"/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80383" y="5719196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sayfa1.html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E2C44C-364B-48A3-98D3-B23D44D38C69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3" name="Pentagon 7">
              <a:extLst>
                <a:ext uri="{FF2B5EF4-FFF2-40B4-BE49-F238E27FC236}">
                  <a16:creationId xmlns:a16="http://schemas.microsoft.com/office/drawing/2014/main" id="{38BB89D9-1915-45D8-8B26-765D28473177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14" name="Dikdörtgen: Köşeleri Yuvarlatılmış 2">
              <a:extLst>
                <a:ext uri="{FF2B5EF4-FFF2-40B4-BE49-F238E27FC236}">
                  <a16:creationId xmlns:a16="http://schemas.microsoft.com/office/drawing/2014/main" id="{803D86D0-FFA6-4BB0-9C11-21AF4F4AF8D4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0F862-59E3-43CE-A3FA-B78FFE5B452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Nedir?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6EB1AE-D743-4037-82AC-4EA75C05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140968"/>
            <a:ext cx="3027872" cy="30278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11FA9-F40F-443A-ABD2-633AE8E1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31" y="3262380"/>
            <a:ext cx="3371803" cy="2363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B29DF-F6B5-41BB-8EC6-4065F4762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80" y="2996952"/>
            <a:ext cx="3669464" cy="2440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D91BE-F762-433D-BE02-46920DFB5904}"/>
              </a:ext>
            </a:extLst>
          </p:cNvPr>
          <p:cNvSpPr txBox="1"/>
          <p:nvPr/>
        </p:nvSpPr>
        <p:spPr>
          <a:xfrm>
            <a:off x="1168655" y="252241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Black" panose="00000A00000000000000" pitchFamily="2" charset="-94"/>
              </a:rPr>
              <a:t>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7FB28-0CAD-4C17-B4AD-3C49BCF26AD6}"/>
              </a:ext>
            </a:extLst>
          </p:cNvPr>
          <p:cNvSpPr txBox="1"/>
          <p:nvPr/>
        </p:nvSpPr>
        <p:spPr>
          <a:xfrm>
            <a:off x="4660540" y="2460895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Black" panose="00000A00000000000000" pitchFamily="2" charset="-94"/>
              </a:rPr>
              <a:t>JAVASCRIPT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C4464-3E34-4CF9-80DF-2C5837FB3B80}"/>
              </a:ext>
            </a:extLst>
          </p:cNvPr>
          <p:cNvSpPr txBox="1"/>
          <p:nvPr/>
        </p:nvSpPr>
        <p:spPr>
          <a:xfrm>
            <a:off x="8508268" y="246089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Black" panose="00000A00000000000000" pitchFamily="2" charset="-9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420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2632D6F-6584-469C-8AE2-3DC0E6284F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73383" y="2081095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Başka bir siteye link vermek için: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9326" y="2583933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href="https://google.com.tr"&gt;Google’ a Git&lt;/a&gt;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73383" y="4950569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Bağlantıyı yeni bir sekmede açmak için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9326" y="5414913"/>
            <a:ext cx="7563394" cy="715089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href="https://google.com.tr" </a:t>
            </a:r>
            <a:r>
              <a:rPr lang="tr-TR" b="1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target="_blank"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&gt;Google’ a Git&lt;/a&gt;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73383" y="3503689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Bir dosyaya link vermek: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9326" y="3937587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href="img/resim1.jpg"&gt;Fotoğrafı aç&lt;/a&gt;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9CF4AB-7666-430F-9CC5-CC2F4ED2A746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3" name="Pentagon 7">
              <a:extLst>
                <a:ext uri="{FF2B5EF4-FFF2-40B4-BE49-F238E27FC236}">
                  <a16:creationId xmlns:a16="http://schemas.microsoft.com/office/drawing/2014/main" id="{23E96250-F1FC-453D-A551-1BA3B4B84769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14" name="Dikdörtgen: Köşeleri Yuvarlatılmış 2">
              <a:extLst>
                <a:ext uri="{FF2B5EF4-FFF2-40B4-BE49-F238E27FC236}">
                  <a16:creationId xmlns:a16="http://schemas.microsoft.com/office/drawing/2014/main" id="{570CF8D9-3FA4-43F2-AF91-0B02F7314A90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8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8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7E5E26B-B589-4D77-8815-D85BCB2F555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26544" y="3750021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>
                <a:latin typeface="Montserrat" panose="00000500000000000000" pitchFamily="2" charset="-94"/>
              </a:rPr>
              <a:t>Telefon numarasına link vermek için:</a:t>
            </a:r>
          </a:p>
          <a:p>
            <a:pPr marL="0" indent="0">
              <a:buFont typeface="Wingdings 2" charset="2"/>
              <a:buNone/>
            </a:pPr>
            <a:endParaRPr lang="tr-TR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3437" y="4107325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href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="tel:+905552226633"&gt;Ara&lt;/a&gt;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20184" y="5124743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Whatsapp numarasına link vermek için: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1624" y="5482047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href="https://wa.me/905552226633"&gt;Whatsapp&lt;/a&gt;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20184" y="1996896"/>
            <a:ext cx="8650676" cy="52712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dirty="0">
                <a:latin typeface="Montserrat" panose="00000500000000000000" pitchFamily="2" charset="-94"/>
              </a:rPr>
              <a:t>Eposta adresine link vermek için:</a:t>
            </a: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3437" y="2370547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href="mailto:zsari@techproed.com"&gt;Eposta Gönder&lt;/a&gt;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03437" y="6009171"/>
            <a:ext cx="8843555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&lt;a href="https://wa.me/905552226633?text=Merhaba"&gt;Whatsapp&lt;/a&gt;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0543-CBAC-4C6A-8205-AD7A5FFB7803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3AC35BD7-D4E3-482D-AD1C-F25C8F4A1E62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52524474-EEE3-49B9-96E3-BF00E30F17C1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90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7E5E26B-B589-4D77-8815-D85BCB2F555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Bağlantı </a:t>
            </a:r>
            <a:r>
              <a:rPr lang="tr-TR" dirty="0" err="1"/>
              <a:t>tagı</a:t>
            </a:r>
            <a:endParaRPr lang="tr-T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20184" y="1996896"/>
            <a:ext cx="8650676" cy="10360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dirty="0">
                <a:latin typeface="Montserrat" panose="00000500000000000000" pitchFamily="2" charset="-94"/>
              </a:rPr>
              <a:t>HTML </a:t>
            </a:r>
            <a:r>
              <a:rPr lang="en-US" dirty="0" err="1">
                <a:latin typeface="Montserrat" panose="00000500000000000000" pitchFamily="2" charset="-94"/>
              </a:rPr>
              <a:t>olmayan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bir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dosyaya</a:t>
            </a:r>
            <a:r>
              <a:rPr lang="en-US" dirty="0">
                <a:latin typeface="Montserrat" panose="00000500000000000000" pitchFamily="2" charset="-94"/>
              </a:rPr>
              <a:t> link </a:t>
            </a:r>
            <a:r>
              <a:rPr lang="en-US" dirty="0" err="1">
                <a:latin typeface="Montserrat" panose="00000500000000000000" pitchFamily="2" charset="-94"/>
              </a:rPr>
              <a:t>verildiğinde</a:t>
            </a:r>
            <a:r>
              <a:rPr lang="en-US" dirty="0">
                <a:latin typeface="Montserrat" panose="00000500000000000000" pitchFamily="2" charset="-94"/>
              </a:rPr>
              <a:t> browser </a:t>
            </a:r>
            <a:r>
              <a:rPr lang="en-US" dirty="0" err="1">
                <a:latin typeface="Montserrat" panose="00000500000000000000" pitchFamily="2" charset="-94"/>
              </a:rPr>
              <a:t>bu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dosyayı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görüntüleyebiliyorsa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görüntüler</a:t>
            </a:r>
            <a:r>
              <a:rPr lang="en-US" dirty="0">
                <a:latin typeface="Montserrat" panose="00000500000000000000" pitchFamily="2" charset="-94"/>
              </a:rPr>
              <a:t> </a:t>
            </a:r>
            <a:r>
              <a:rPr lang="en-US" dirty="0" err="1">
                <a:latin typeface="Montserrat" panose="00000500000000000000" pitchFamily="2" charset="-94"/>
              </a:rPr>
              <a:t>yoksa</a:t>
            </a:r>
            <a:r>
              <a:rPr lang="en-US" dirty="0">
                <a:latin typeface="Montserrat" panose="00000500000000000000" pitchFamily="2" charset="-94"/>
              </a:rPr>
              <a:t> download </a:t>
            </a:r>
            <a:r>
              <a:rPr lang="en-US" dirty="0" err="1">
                <a:latin typeface="Montserrat" panose="00000500000000000000" pitchFamily="2" charset="-94"/>
              </a:rPr>
              <a:t>yapar</a:t>
            </a:r>
            <a:r>
              <a:rPr lang="en-US" dirty="0">
                <a:latin typeface="Montserrat" panose="00000500000000000000" pitchFamily="2" charset="-94"/>
              </a:rPr>
              <a:t>.</a:t>
            </a:r>
            <a:endParaRPr lang="tr-TR" dirty="0">
              <a:latin typeface="Montserrat" panose="00000500000000000000" pitchFamily="2" charset="-94"/>
            </a:endParaRPr>
          </a:p>
          <a:p>
            <a:pPr marL="0" indent="0">
              <a:buFont typeface="Wingdings 2" charset="2"/>
              <a:buNone/>
            </a:pPr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3837" y="3020377"/>
            <a:ext cx="7563394" cy="4086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 </a:t>
            </a:r>
            <a:r>
              <a:rPr lang="tr-TR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href</a:t>
            </a:r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products.pdf</a:t>
            </a:r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Products</a:t>
            </a:r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&lt;/a&gt;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C0543-CBAC-4C6A-8205-AD7A5FFB7803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3AC35BD7-D4E3-482D-AD1C-F25C8F4A1E62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200" dirty="0">
                  <a:solidFill>
                    <a:schemeClr val="tx1"/>
                  </a:solidFill>
                </a:rPr>
                <a:t>&lt;a&gt;</a:t>
              </a:r>
            </a:p>
          </p:txBody>
        </p:sp>
        <p:sp>
          <p:nvSpPr>
            <p:cNvPr id="15" name="Dikdörtgen: Köşeleri Yuvarlatılmış 2">
              <a:extLst>
                <a:ext uri="{FF2B5EF4-FFF2-40B4-BE49-F238E27FC236}">
                  <a16:creationId xmlns:a16="http://schemas.microsoft.com/office/drawing/2014/main" id="{52524474-EEE3-49B9-96E3-BF00E30F17C1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000" dirty="0" err="1"/>
                <a:t>anchor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14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b="1" dirty="0"/>
              <a:t>Aşağıdaki menüyü oluşturunuz.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2540335" cy="3168753"/>
          </a:xfrm>
          <a:effectLst/>
        </p:spPr>
        <p:txBody>
          <a:bodyPr anchor="t"/>
          <a:lstStyle/>
          <a:p>
            <a:r>
              <a:rPr lang="tr-TR" dirty="0"/>
              <a:t>Ana Sayfa</a:t>
            </a:r>
          </a:p>
          <a:p>
            <a:r>
              <a:rPr lang="tr-TR" dirty="0"/>
              <a:t>Ürünler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Notebook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Monitör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Klavye</a:t>
            </a:r>
          </a:p>
          <a:p>
            <a:r>
              <a:rPr lang="tr-TR" dirty="0"/>
              <a:t>Blog</a:t>
            </a:r>
          </a:p>
          <a:p>
            <a:r>
              <a:rPr lang="tr-TR" dirty="0"/>
              <a:t>İletişim</a:t>
            </a:r>
          </a:p>
          <a:p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971620" y="1265105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İndex.html sayfasına link</a:t>
            </a:r>
          </a:p>
        </p:txBody>
      </p:sp>
      <p:cxnSp>
        <p:nvCxnSpPr>
          <p:cNvPr id="10" name="Elbow Connector 9"/>
          <p:cNvCxnSpPr>
            <a:cxnSpLocks/>
          </p:cNvCxnSpPr>
          <p:nvPr/>
        </p:nvCxnSpPr>
        <p:spPr>
          <a:xfrm flipV="1">
            <a:off x="4302234" y="2018743"/>
            <a:ext cx="2359383" cy="25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58801" y="1810199"/>
            <a:ext cx="312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Urunler.html sayfasına link</a:t>
            </a:r>
          </a:p>
        </p:txBody>
      </p:sp>
      <p:cxnSp>
        <p:nvCxnSpPr>
          <p:cNvPr id="13" name="Elbow Connector 12"/>
          <p:cNvCxnSpPr>
            <a:cxnSpLocks/>
          </p:cNvCxnSpPr>
          <p:nvPr/>
        </p:nvCxnSpPr>
        <p:spPr>
          <a:xfrm>
            <a:off x="4302234" y="2466194"/>
            <a:ext cx="2359383" cy="114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71620" y="2359729"/>
            <a:ext cx="53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Urunler sayfasındaki notebook başlığına link</a:t>
            </a:r>
          </a:p>
        </p:txBody>
      </p:sp>
      <p:cxnSp>
        <p:nvCxnSpPr>
          <p:cNvPr id="16" name="Elbow Connector 15"/>
          <p:cNvCxnSpPr>
            <a:cxnSpLocks/>
          </p:cNvCxnSpPr>
          <p:nvPr/>
        </p:nvCxnSpPr>
        <p:spPr>
          <a:xfrm flipV="1">
            <a:off x="4302234" y="1449771"/>
            <a:ext cx="2359383" cy="234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71619" y="2943349"/>
            <a:ext cx="53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Urunler sayfasındaki monitor başlığına link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51994" y="3486016"/>
            <a:ext cx="53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Urunler sayfasındaki klavye başlığına link</a:t>
            </a:r>
          </a:p>
        </p:txBody>
      </p:sp>
      <p:cxnSp>
        <p:nvCxnSpPr>
          <p:cNvPr id="22" name="Elbow Connector 21"/>
          <p:cNvCxnSpPr>
            <a:cxnSpLocks/>
          </p:cNvCxnSpPr>
          <p:nvPr/>
        </p:nvCxnSpPr>
        <p:spPr>
          <a:xfrm>
            <a:off x="4302234" y="2912923"/>
            <a:ext cx="2359383" cy="238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</p:cNvCxnSpPr>
          <p:nvPr/>
        </p:nvCxnSpPr>
        <p:spPr>
          <a:xfrm>
            <a:off x="4324720" y="3257689"/>
            <a:ext cx="2336897" cy="449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</p:cNvCxnSpPr>
          <p:nvPr/>
        </p:nvCxnSpPr>
        <p:spPr>
          <a:xfrm>
            <a:off x="3710766" y="3670112"/>
            <a:ext cx="2950851" cy="6068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58801" y="4076525"/>
            <a:ext cx="53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Wordpres.org sitesine link</a:t>
            </a:r>
          </a:p>
        </p:txBody>
      </p:sp>
      <p:cxnSp>
        <p:nvCxnSpPr>
          <p:cNvPr id="32" name="Elbow Connector 31"/>
          <p:cNvCxnSpPr>
            <a:cxnSpLocks/>
          </p:cNvCxnSpPr>
          <p:nvPr/>
        </p:nvCxnSpPr>
        <p:spPr>
          <a:xfrm>
            <a:off x="3710766" y="4027943"/>
            <a:ext cx="2950851" cy="840060"/>
          </a:xfrm>
          <a:prstGeom prst="bentConnector3">
            <a:avLst>
              <a:gd name="adj1" fmla="val 33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51993" y="4635766"/>
            <a:ext cx="53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İletişim sayfasına link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35695" y="5365108"/>
            <a:ext cx="980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Ürünler sayfasına </a:t>
            </a:r>
            <a:r>
              <a:rPr lang="tr-TR" b="1" dirty="0">
                <a:latin typeface="Montserrat" panose="00000500000000000000" pitchFamily="2" charset="-94"/>
              </a:rPr>
              <a:t>« kataloğu indir » </a:t>
            </a:r>
            <a:r>
              <a:rPr lang="tr-TR" dirty="0">
                <a:latin typeface="Montserrat" panose="00000500000000000000" pitchFamily="2" charset="-94"/>
              </a:rPr>
              <a:t>isimli bir link oluşturup bir pdf dosyasına link veriniz.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5695" y="6097743"/>
            <a:ext cx="932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İletişim sayfasında, eposta adresine, whatsapp ve telefon numarasına link veriniz. </a:t>
            </a:r>
          </a:p>
        </p:txBody>
      </p:sp>
    </p:spTree>
    <p:extLst>
      <p:ext uri="{BB962C8B-B14F-4D97-AF65-F5344CB8AC3E}">
        <p14:creationId xmlns:p14="http://schemas.microsoft.com/office/powerpoint/2010/main" val="119431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A1F01922-13DA-4B74-80FB-BAC5C555AB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Fotoğraf ekleme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39304" y="2020479"/>
            <a:ext cx="9248464" cy="549307"/>
          </a:xfrm>
          <a:effectLst/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tr-TR" dirty="0"/>
              <a:t>Fotoğraf ekleme işlemleri img tagı ile yapılır. Jpg, </a:t>
            </a:r>
            <a:r>
              <a:rPr lang="tr-TR" dirty="0" err="1"/>
              <a:t>png</a:t>
            </a:r>
            <a:r>
              <a:rPr lang="en-US" dirty="0"/>
              <a:t>, </a:t>
            </a:r>
            <a:r>
              <a:rPr lang="en-US" dirty="0" err="1"/>
              <a:t>webp</a:t>
            </a:r>
            <a:r>
              <a:rPr lang="tr-TR" dirty="0"/>
              <a:t> ve </a:t>
            </a:r>
            <a:r>
              <a:rPr lang="tr-TR" dirty="0" err="1"/>
              <a:t>svg</a:t>
            </a:r>
            <a:r>
              <a:rPr lang="tr-TR" dirty="0"/>
              <a:t> tercih edilir.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7318" y="2558082"/>
            <a:ext cx="8953304" cy="715089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&lt;img src="img/acer-aspire-one-notebook.jpg" alt="Acer Aspire One Notebook" width="100" height="75"&gt;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39304" y="5841268"/>
            <a:ext cx="8883482" cy="422758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Free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 </a:t>
            </a:r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image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 </a:t>
            </a:r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stores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94"/>
              </a:rPr>
              <a:t>freepik.com, </a:t>
            </a:r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unsplash.com, pexels.com, flaticon.com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573371-5C4F-4C46-90C8-46120E653C80}"/>
              </a:ext>
            </a:extLst>
          </p:cNvPr>
          <p:cNvGrpSpPr/>
          <p:nvPr/>
        </p:nvGrpSpPr>
        <p:grpSpPr>
          <a:xfrm>
            <a:off x="731402" y="1831402"/>
            <a:ext cx="1632857" cy="1124295"/>
            <a:chOff x="630251" y="1905064"/>
            <a:chExt cx="1632857" cy="1124295"/>
          </a:xfrm>
        </p:grpSpPr>
        <p:sp>
          <p:nvSpPr>
            <p:cNvPr id="12" name="Pentagon 7">
              <a:extLst>
                <a:ext uri="{FF2B5EF4-FFF2-40B4-BE49-F238E27FC236}">
                  <a16:creationId xmlns:a16="http://schemas.microsoft.com/office/drawing/2014/main" id="{D2473E11-35DA-47A7-96D5-86AE2CE7B7E9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000" dirty="0">
                  <a:solidFill>
                    <a:schemeClr val="tx1"/>
                  </a:solidFill>
                </a:rPr>
                <a:t>&lt;</a:t>
              </a:r>
              <a:r>
                <a:rPr lang="tr-TR" sz="3000" dirty="0" err="1">
                  <a:solidFill>
                    <a:schemeClr val="tx1"/>
                  </a:solidFill>
                </a:rPr>
                <a:t>img</a:t>
              </a:r>
              <a:r>
                <a:rPr lang="tr-TR" sz="30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13" name="Dikdörtgen: Köşeleri Yuvarlatılmış 2">
              <a:extLst>
                <a:ext uri="{FF2B5EF4-FFF2-40B4-BE49-F238E27FC236}">
                  <a16:creationId xmlns:a16="http://schemas.microsoft.com/office/drawing/2014/main" id="{E5433A88-F468-444F-8714-7D1B13112772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image</a:t>
              </a:r>
              <a:endParaRPr lang="tr-TR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7FC0AA-4DE9-4416-BB93-55098784A7F8}"/>
              </a:ext>
            </a:extLst>
          </p:cNvPr>
          <p:cNvGrpSpPr/>
          <p:nvPr/>
        </p:nvGrpSpPr>
        <p:grpSpPr>
          <a:xfrm>
            <a:off x="1380268" y="3880610"/>
            <a:ext cx="10120354" cy="1449977"/>
            <a:chOff x="1225650" y="4578225"/>
            <a:chExt cx="10120354" cy="144997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41DE3DB-BAA8-4690-B62A-E3C040E4739F}"/>
                </a:ext>
              </a:extLst>
            </p:cNvPr>
            <p:cNvSpPr/>
            <p:nvPr/>
          </p:nvSpPr>
          <p:spPr>
            <a:xfrm>
              <a:off x="1840331" y="4709943"/>
              <a:ext cx="9505673" cy="11865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pPr algn="r"/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img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 </a:t>
              </a:r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tagı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 içinde kullanılan alt </a:t>
              </a:r>
              <a:r>
                <a:rPr lang="tr-TR" dirty="0" err="1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attribute</a:t>
              </a:r>
              <a:r>
                <a:rPr lang="tr-TR" dirty="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-94"/>
                </a:rPr>
                <a:t>’ u SEO için önemlidir. Arama motorlarının indeksleme için baktıkları yerlerden biridir.</a:t>
              </a:r>
            </a:p>
          </p:txBody>
        </p:sp>
        <p:sp>
          <p:nvSpPr>
            <p:cNvPr id="16" name="10-Point Star 6">
              <a:extLst>
                <a:ext uri="{FF2B5EF4-FFF2-40B4-BE49-F238E27FC236}">
                  <a16:creationId xmlns:a16="http://schemas.microsoft.com/office/drawing/2014/main" id="{DBD78EDE-D8AC-4281-BBEF-F8F66654C088}"/>
                </a:ext>
              </a:extLst>
            </p:cNvPr>
            <p:cNvSpPr/>
            <p:nvPr/>
          </p:nvSpPr>
          <p:spPr>
            <a:xfrm>
              <a:off x="1225650" y="4578225"/>
              <a:ext cx="1449977" cy="1449977"/>
            </a:xfrm>
            <a:prstGeom prst="star10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latin typeface="Montserrat Black" panose="00000A00000000000000" pitchFamily="2" charset="-94"/>
                </a:rPr>
                <a:t>SEO</a:t>
              </a:r>
              <a:endParaRPr lang="tr-TR" sz="3200" dirty="0">
                <a:latin typeface="Montserrat Black" panose="00000A00000000000000" pitchFamily="2" charset="-9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1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664AA-17EA-4B23-9386-D59108F58E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Fotoğraf ekleme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56530-CA76-4A2A-8C69-709CB2643CC7}"/>
              </a:ext>
            </a:extLst>
          </p:cNvPr>
          <p:cNvSpPr/>
          <p:nvPr/>
        </p:nvSpPr>
        <p:spPr>
          <a:xfrm>
            <a:off x="1329079" y="1578694"/>
            <a:ext cx="10477165" cy="4896544"/>
          </a:xfrm>
          <a:prstGeom prst="roundRect">
            <a:avLst>
              <a:gd name="adj" fmla="val 9354"/>
            </a:avLst>
          </a:prstGeom>
          <a:solidFill>
            <a:schemeClr val="tx2">
              <a:lumMod val="25000"/>
              <a:lumOff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669146-ED9C-4D0B-8723-492E23B60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21444"/>
              </p:ext>
            </p:extLst>
          </p:nvPr>
        </p:nvGraphicFramePr>
        <p:xfrm>
          <a:off x="1653116" y="1873543"/>
          <a:ext cx="9793092" cy="42907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32182">
                  <a:extLst>
                    <a:ext uri="{9D8B030D-6E8A-4147-A177-3AD203B41FA5}">
                      <a16:colId xmlns:a16="http://schemas.microsoft.com/office/drawing/2014/main" val="162609367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520794081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3107759459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3360727205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1244219137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1743187869"/>
                    </a:ext>
                  </a:extLst>
                </a:gridCol>
              </a:tblGrid>
              <a:tr h="476755">
                <a:tc>
                  <a:txBody>
                    <a:bodyPr/>
                    <a:lstStyle/>
                    <a:p>
                      <a:pPr algn="ctr" fontAlgn="ctr"/>
                      <a:endParaRPr lang="tr-TR" sz="14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-94"/>
                        </a:rPr>
                        <a:t>RASTER</a:t>
                      </a:r>
                      <a:endParaRPr lang="tr-TR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Montserrat" panose="00000500000000000000" pitchFamily="2" charset="-94"/>
                        </a:rPr>
                        <a:t>VECTOR</a:t>
                      </a:r>
                      <a:endParaRPr lang="tr-TR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Montserrat" panose="00000500000000000000" pitchFamily="2" charset="-94"/>
                      </a:endParaRPr>
                    </a:p>
                  </a:txBody>
                  <a:tcPr marL="59116" marR="59116" marT="29558" marB="29558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1292447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endParaRPr lang="tr-TR" sz="14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JPG</a:t>
                      </a:r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GIF</a:t>
                      </a:r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PNG</a:t>
                      </a:r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-94"/>
                        </a:rPr>
                        <a:t>WEBP</a:t>
                      </a:r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49264" marR="49264" marT="49264" marB="4926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SVG</a:t>
                      </a:r>
                      <a:endParaRPr lang="tr-TR" sz="14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pitchFamily="2" charset="-94"/>
                      </a:endParaRPr>
                    </a:p>
                  </a:txBody>
                  <a:tcPr marL="59116" marR="59116" marT="29558" marB="29558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852197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Kullanım alanı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058194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Sıkıştırma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4198377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Sıkıştırma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804779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Yüksek Çözünürlük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315833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Renk</a:t>
                      </a:r>
                      <a:r>
                        <a:rPr lang="tr-TR" sz="1100" b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 Sayısı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997559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Şeffaf</a:t>
                      </a:r>
                      <a:r>
                        <a:rPr lang="tr-TR" sz="1100" b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 zemin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006936"/>
                  </a:ext>
                </a:extLst>
              </a:tr>
              <a:tr h="476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-94"/>
                        </a:rPr>
                        <a:t>Browser </a:t>
                      </a:r>
                      <a:r>
                        <a:rPr lang="en-US" sz="11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-94"/>
                        </a:rPr>
                        <a:t>Desteği</a:t>
                      </a:r>
                      <a:endParaRPr lang="tr-TR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400" dirty="0">
                        <a:effectLst/>
                        <a:latin typeface="Montserrat" panose="00000500000000000000" pitchFamily="2" charset="-94"/>
                      </a:endParaRPr>
                    </a:p>
                  </a:txBody>
                  <a:tcPr marL="61579" marR="61579" marT="61579" marB="61579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70368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F1FE7EB-575B-4937-842F-2F2008B7ED2C}"/>
              </a:ext>
            </a:extLst>
          </p:cNvPr>
          <p:cNvSpPr txBox="1"/>
          <p:nvPr/>
        </p:nvSpPr>
        <p:spPr>
          <a:xfrm>
            <a:off x="3440335" y="2953663"/>
            <a:ext cx="1369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</a:t>
            </a:r>
            <a:r>
              <a:rPr lang="tr-T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Fotoğraf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62363-6E27-4363-8305-E5AC88906EEC}"/>
              </a:ext>
            </a:extLst>
          </p:cNvPr>
          <p:cNvSpPr txBox="1"/>
          <p:nvPr/>
        </p:nvSpPr>
        <p:spPr>
          <a:xfrm>
            <a:off x="5082585" y="2953663"/>
            <a:ext cx="1387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Basit Animasyon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EDC57-60D8-45AB-BB25-035C7D32A9B8}"/>
              </a:ext>
            </a:extLst>
          </p:cNvPr>
          <p:cNvSpPr txBox="1"/>
          <p:nvPr/>
        </p:nvSpPr>
        <p:spPr>
          <a:xfrm>
            <a:off x="6712195" y="2953662"/>
            <a:ext cx="14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Logo, ikon, grafik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328B0-6A50-4F82-AC1B-FD45DF1E6D18}"/>
              </a:ext>
            </a:extLst>
          </p:cNvPr>
          <p:cNvSpPr txBox="1"/>
          <p:nvPr/>
        </p:nvSpPr>
        <p:spPr>
          <a:xfrm>
            <a:off x="9831643" y="2859147"/>
            <a:ext cx="1614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Logo, ikon, grafik, animasyon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E26F8-DC1C-46D9-9216-D6444ED2533A}"/>
              </a:ext>
            </a:extLst>
          </p:cNvPr>
          <p:cNvSpPr txBox="1"/>
          <p:nvPr/>
        </p:nvSpPr>
        <p:spPr>
          <a:xfrm>
            <a:off x="3291311" y="3395292"/>
            <a:ext cx="1623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İyi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8F0A0-1B00-42E8-922B-CCAFE19F0112}"/>
              </a:ext>
            </a:extLst>
          </p:cNvPr>
          <p:cNvSpPr txBox="1"/>
          <p:nvPr/>
        </p:nvSpPr>
        <p:spPr>
          <a:xfrm>
            <a:off x="4904607" y="3395291"/>
            <a:ext cx="1648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Fena Değil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8F5B8-5003-4389-B1FC-BE028C1D772F}"/>
              </a:ext>
            </a:extLst>
          </p:cNvPr>
          <p:cNvSpPr txBox="1"/>
          <p:nvPr/>
        </p:nvSpPr>
        <p:spPr>
          <a:xfrm>
            <a:off x="6552826" y="3395291"/>
            <a:ext cx="1640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İyi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FE0A7-8E22-41F8-AB4F-44A9E21A31EC}"/>
              </a:ext>
            </a:extLst>
          </p:cNvPr>
          <p:cNvSpPr txBox="1"/>
          <p:nvPr/>
        </p:nvSpPr>
        <p:spPr>
          <a:xfrm>
            <a:off x="9831643" y="3395291"/>
            <a:ext cx="1614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Mükemmel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159D0-9637-4833-9B49-C1CF142AC5F8}"/>
              </a:ext>
            </a:extLst>
          </p:cNvPr>
          <p:cNvSpPr txBox="1"/>
          <p:nvPr/>
        </p:nvSpPr>
        <p:spPr>
          <a:xfrm>
            <a:off x="3291311" y="3873079"/>
            <a:ext cx="1596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*</a:t>
            </a:r>
            <a:endParaRPr lang="tr-T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B13D1-BE4E-4A6F-A38F-1C230FE09009}"/>
              </a:ext>
            </a:extLst>
          </p:cNvPr>
          <p:cNvSpPr txBox="1"/>
          <p:nvPr/>
        </p:nvSpPr>
        <p:spPr>
          <a:xfrm>
            <a:off x="4914631" y="3873078"/>
            <a:ext cx="1596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endParaRPr lang="tr-T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C755A-6776-43CE-9551-1D2E21D1F69F}"/>
              </a:ext>
            </a:extLst>
          </p:cNvPr>
          <p:cNvSpPr txBox="1"/>
          <p:nvPr/>
        </p:nvSpPr>
        <p:spPr>
          <a:xfrm>
            <a:off x="6560529" y="3873078"/>
            <a:ext cx="163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endParaRPr lang="tr-T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2AC8D-8C77-4136-9164-AFE0F996A6EF}"/>
              </a:ext>
            </a:extLst>
          </p:cNvPr>
          <p:cNvSpPr txBox="1"/>
          <p:nvPr/>
        </p:nvSpPr>
        <p:spPr>
          <a:xfrm>
            <a:off x="9831643" y="3873078"/>
            <a:ext cx="1614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endParaRPr lang="tr-T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1162B-FDAF-4C19-8AD4-6CAF5F113416}"/>
              </a:ext>
            </a:extLst>
          </p:cNvPr>
          <p:cNvSpPr txBox="1"/>
          <p:nvPr/>
        </p:nvSpPr>
        <p:spPr>
          <a:xfrm>
            <a:off x="3291311" y="4370153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İyi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402D6-3EBD-4A73-81A3-5BE1146311DA}"/>
              </a:ext>
            </a:extLst>
          </p:cNvPr>
          <p:cNvSpPr txBox="1"/>
          <p:nvPr/>
        </p:nvSpPr>
        <p:spPr>
          <a:xfrm>
            <a:off x="4914631" y="4370152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Yok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8C01BF-77A9-4372-9FDA-4BFDAB730E11}"/>
              </a:ext>
            </a:extLst>
          </p:cNvPr>
          <p:cNvSpPr txBox="1"/>
          <p:nvPr/>
        </p:nvSpPr>
        <p:spPr>
          <a:xfrm>
            <a:off x="6560529" y="4370152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İyi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978180-3C00-4E47-A368-B206264D52CD}"/>
              </a:ext>
            </a:extLst>
          </p:cNvPr>
          <p:cNvSpPr txBox="1"/>
          <p:nvPr/>
        </p:nvSpPr>
        <p:spPr>
          <a:xfrm>
            <a:off x="9813159" y="4401108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Mükemmel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657E8-8D93-41C1-B852-0005883A6057}"/>
              </a:ext>
            </a:extLst>
          </p:cNvPr>
          <p:cNvSpPr txBox="1"/>
          <p:nvPr/>
        </p:nvSpPr>
        <p:spPr>
          <a:xfrm>
            <a:off x="3291311" y="4859360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Milyonlarca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6B0EF7-5417-446A-92D8-145FF4D03A0B}"/>
              </a:ext>
            </a:extLst>
          </p:cNvPr>
          <p:cNvSpPr txBox="1"/>
          <p:nvPr/>
        </p:nvSpPr>
        <p:spPr>
          <a:xfrm>
            <a:off x="4914631" y="4859359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256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4EDFFC-2A6D-4313-A6EF-F36DD9C2510A}"/>
              </a:ext>
            </a:extLst>
          </p:cNvPr>
          <p:cNvSpPr txBox="1"/>
          <p:nvPr/>
        </p:nvSpPr>
        <p:spPr>
          <a:xfrm>
            <a:off x="6560529" y="4859359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256 - Milyonlarca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EEC6DF-17BE-4817-825C-34D27E6D73CE}"/>
              </a:ext>
            </a:extLst>
          </p:cNvPr>
          <p:cNvSpPr txBox="1"/>
          <p:nvPr/>
        </p:nvSpPr>
        <p:spPr>
          <a:xfrm>
            <a:off x="9813159" y="4859359"/>
            <a:ext cx="163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Sınırsız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86A24-22D4-4572-B8B6-950AB223222F}"/>
              </a:ext>
            </a:extLst>
          </p:cNvPr>
          <p:cNvSpPr txBox="1"/>
          <p:nvPr/>
        </p:nvSpPr>
        <p:spPr>
          <a:xfrm>
            <a:off x="3291311" y="5348566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Yok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8B3D56-8C96-47BE-971D-D3942EC11D6F}"/>
              </a:ext>
            </a:extLst>
          </p:cNvPr>
          <p:cNvSpPr txBox="1"/>
          <p:nvPr/>
        </p:nvSpPr>
        <p:spPr>
          <a:xfrm>
            <a:off x="4914631" y="5348565"/>
            <a:ext cx="1596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Yok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6BE602-1A59-49F9-93DB-573BCB210BB7}"/>
              </a:ext>
            </a:extLst>
          </p:cNvPr>
          <p:cNvSpPr txBox="1"/>
          <p:nvPr/>
        </p:nvSpPr>
        <p:spPr>
          <a:xfrm>
            <a:off x="6560529" y="5348565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Var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716D7-D4A7-46F3-BAFB-32BAA44E3488}"/>
              </a:ext>
            </a:extLst>
          </p:cNvPr>
          <p:cNvSpPr txBox="1"/>
          <p:nvPr/>
        </p:nvSpPr>
        <p:spPr>
          <a:xfrm>
            <a:off x="9831643" y="5348565"/>
            <a:ext cx="1614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Var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4122F-FBEF-CBB1-B722-446426DDEA4F}"/>
              </a:ext>
            </a:extLst>
          </p:cNvPr>
          <p:cNvSpPr txBox="1"/>
          <p:nvPr/>
        </p:nvSpPr>
        <p:spPr>
          <a:xfrm>
            <a:off x="8271919" y="2932600"/>
            <a:ext cx="14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chemeClr val="accent3">
                    <a:lumMod val="50000"/>
                  </a:schemeClr>
                </a:solidFill>
              </a:rPr>
              <a:t>Hepsi</a:t>
            </a:r>
            <a:endParaRPr lang="tr-TR" sz="11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D22A2-777C-6091-C4E1-C0423FBEBE30}"/>
              </a:ext>
            </a:extLst>
          </p:cNvPr>
          <p:cNvSpPr txBox="1"/>
          <p:nvPr/>
        </p:nvSpPr>
        <p:spPr>
          <a:xfrm>
            <a:off x="8176146" y="3383507"/>
            <a:ext cx="1640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chemeClr val="accent3">
                    <a:lumMod val="50000"/>
                  </a:schemeClr>
                </a:solidFill>
              </a:rPr>
              <a:t>Daha</a:t>
            </a: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 iyi</a:t>
            </a:r>
            <a:endParaRPr lang="tr-TR" sz="11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3241F-EF8E-F58F-6403-C5F38051E8A5}"/>
              </a:ext>
            </a:extLst>
          </p:cNvPr>
          <p:cNvSpPr txBox="1"/>
          <p:nvPr/>
        </p:nvSpPr>
        <p:spPr>
          <a:xfrm>
            <a:off x="8183849" y="3861294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* * *</a:t>
            </a:r>
            <a:endParaRPr lang="tr-TR" sz="11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DCDED-B18A-CCD6-B711-59D7B58BA993}"/>
              </a:ext>
            </a:extLst>
          </p:cNvPr>
          <p:cNvSpPr txBox="1"/>
          <p:nvPr/>
        </p:nvSpPr>
        <p:spPr>
          <a:xfrm>
            <a:off x="8183849" y="4358368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İyi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175B6-9A00-9C2A-6067-05FF3E6299DC}"/>
              </a:ext>
            </a:extLst>
          </p:cNvPr>
          <p:cNvSpPr txBox="1"/>
          <p:nvPr/>
        </p:nvSpPr>
        <p:spPr>
          <a:xfrm>
            <a:off x="8183849" y="4847575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/>
              <a:t>Milyonlarca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0134-CF25-F3C5-D4EB-437803B8229D}"/>
              </a:ext>
            </a:extLst>
          </p:cNvPr>
          <p:cNvSpPr txBox="1"/>
          <p:nvPr/>
        </p:nvSpPr>
        <p:spPr>
          <a:xfrm>
            <a:off x="8183849" y="5336781"/>
            <a:ext cx="163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>
                <a:solidFill>
                  <a:schemeClr val="accent3">
                    <a:lumMod val="50000"/>
                  </a:schemeClr>
                </a:solidFill>
              </a:rPr>
              <a:t>Var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CC75F-910A-6CDB-F52C-1C7403C3450D}"/>
              </a:ext>
            </a:extLst>
          </p:cNvPr>
          <p:cNvSpPr txBox="1"/>
          <p:nvPr/>
        </p:nvSpPr>
        <p:spPr>
          <a:xfrm>
            <a:off x="3281287" y="5786395"/>
            <a:ext cx="1596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* *</a:t>
            </a:r>
            <a:endParaRPr lang="tr-T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69151-02C1-430E-609A-54F962E42BCA}"/>
              </a:ext>
            </a:extLst>
          </p:cNvPr>
          <p:cNvSpPr txBox="1"/>
          <p:nvPr/>
        </p:nvSpPr>
        <p:spPr>
          <a:xfrm>
            <a:off x="4904607" y="5786394"/>
            <a:ext cx="1596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* *</a:t>
            </a:r>
            <a:endParaRPr lang="tr-T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0FEA3-3E6A-5D66-7E9B-C884A83576A9}"/>
              </a:ext>
            </a:extLst>
          </p:cNvPr>
          <p:cNvSpPr txBox="1"/>
          <p:nvPr/>
        </p:nvSpPr>
        <p:spPr>
          <a:xfrm>
            <a:off x="6550505" y="5786394"/>
            <a:ext cx="163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* *</a:t>
            </a:r>
            <a:endParaRPr lang="tr-T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D4BA91-7CC5-FFEE-3F60-0B6652CBAD09}"/>
              </a:ext>
            </a:extLst>
          </p:cNvPr>
          <p:cNvSpPr txBox="1"/>
          <p:nvPr/>
        </p:nvSpPr>
        <p:spPr>
          <a:xfrm>
            <a:off x="9821619" y="5786394"/>
            <a:ext cx="161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* *</a:t>
            </a:r>
            <a:endParaRPr lang="tr-T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B0D505-F867-830E-B36C-D2632E30A7BC}"/>
              </a:ext>
            </a:extLst>
          </p:cNvPr>
          <p:cNvSpPr txBox="1"/>
          <p:nvPr/>
        </p:nvSpPr>
        <p:spPr>
          <a:xfrm>
            <a:off x="8173825" y="5774610"/>
            <a:ext cx="163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* *</a:t>
            </a:r>
            <a:endParaRPr lang="tr-T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37" grpId="0"/>
      <p:bldP spid="38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Resme bağlantı verme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5BBA3-BF76-4181-A1A5-A59B267A37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2400" dirty="0"/>
              <a:t>3 resim ekleyip, bunların üzerine tıklandığında yeni sekmede büyük şekilde görünmesini sağlayınız.  </a:t>
            </a:r>
          </a:p>
          <a:p>
            <a:pPr marL="0" indent="0">
              <a:buNone/>
            </a:pPr>
            <a:endParaRPr lang="tr-T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A4990-E440-48FE-98F5-44F526B7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3429000"/>
            <a:ext cx="2322260" cy="154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8483C-2CDC-4A67-B2C2-175C40E8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22" y="3435784"/>
            <a:ext cx="2318637" cy="1548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59846-DBCB-4C0A-9336-F934C4CF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17" y="3414700"/>
            <a:ext cx="2322258" cy="15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0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D07A4-6BF3-4931-94AB-B944FDC3E65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Sayfaya ses ekleme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10339" y="2137368"/>
            <a:ext cx="9037376" cy="573296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Sayfaya ses ekleme işlemi auido tagı ile yapılır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21732" y="2643662"/>
            <a:ext cx="8531273" cy="13280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audio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 </a:t>
            </a:r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controls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autoplay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muted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  </a:t>
            </a:r>
            <a:r>
              <a:rPr lang="tr-TR" dirty="0">
                <a:solidFill>
                  <a:srgbClr val="FFC000"/>
                </a:solidFill>
              </a:rPr>
              <a:t>&lt;</a:t>
            </a:r>
            <a:r>
              <a:rPr lang="tr-TR" dirty="0" err="1">
                <a:solidFill>
                  <a:srgbClr val="FFC000"/>
                </a:solidFill>
              </a:rPr>
              <a:t>source</a:t>
            </a:r>
            <a:r>
              <a:rPr lang="tr-TR" dirty="0">
                <a:solidFill>
                  <a:srgbClr val="FFC000"/>
                </a:solidFill>
              </a:rPr>
              <a:t> 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src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="music1.mp3" type="audio/mp3"&gt;</a:t>
            </a:r>
            <a:b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Your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browser does not support the audio element.</a:t>
            </a:r>
            <a:br>
              <a:rPr lang="tr-T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tr-TR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audio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13AEB-12A0-49D1-B52E-662C51E6A11E}"/>
              </a:ext>
            </a:extLst>
          </p:cNvPr>
          <p:cNvGrpSpPr/>
          <p:nvPr/>
        </p:nvGrpSpPr>
        <p:grpSpPr>
          <a:xfrm>
            <a:off x="542932" y="1885125"/>
            <a:ext cx="1807787" cy="1060847"/>
            <a:chOff x="544285" y="3235996"/>
            <a:chExt cx="1807787" cy="1060847"/>
          </a:xfrm>
        </p:grpSpPr>
        <p:sp>
          <p:nvSpPr>
            <p:cNvPr id="14" name="Pentagon 7">
              <a:extLst>
                <a:ext uri="{FF2B5EF4-FFF2-40B4-BE49-F238E27FC236}">
                  <a16:creationId xmlns:a16="http://schemas.microsoft.com/office/drawing/2014/main" id="{9E4D70D6-5A44-4292-8F42-C4C0D3D20A9C}"/>
                </a:ext>
              </a:extLst>
            </p:cNvPr>
            <p:cNvSpPr/>
            <p:nvPr/>
          </p:nvSpPr>
          <p:spPr>
            <a:xfrm>
              <a:off x="719215" y="3369381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400" dirty="0">
                  <a:solidFill>
                    <a:schemeClr val="tx1"/>
                  </a:solidFill>
                </a:rPr>
                <a:t>&lt;</a:t>
              </a:r>
              <a:r>
                <a:rPr lang="tr-TR" sz="2400" dirty="0" err="1">
                  <a:solidFill>
                    <a:schemeClr val="tx1"/>
                  </a:solidFill>
                </a:rPr>
                <a:t>audio</a:t>
              </a:r>
              <a:r>
                <a:rPr lang="tr-TR" sz="2400" dirty="0">
                  <a:solidFill>
                    <a:schemeClr val="tx1"/>
                  </a:solidFill>
                </a:rPr>
                <a:t>&gt;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85" y="3235996"/>
              <a:ext cx="467860" cy="46786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CDB0B-BAB1-4EFF-AB45-B23F48170E6C}"/>
              </a:ext>
            </a:extLst>
          </p:cNvPr>
          <p:cNvGrpSpPr/>
          <p:nvPr/>
        </p:nvGrpSpPr>
        <p:grpSpPr>
          <a:xfrm>
            <a:off x="1903319" y="4370643"/>
            <a:ext cx="9238293" cy="1447155"/>
            <a:chOff x="1903319" y="4370643"/>
            <a:chExt cx="9238293" cy="1447155"/>
          </a:xfrm>
        </p:grpSpPr>
        <p:sp>
          <p:nvSpPr>
            <p:cNvPr id="11" name="Rounded Rectangle 10"/>
            <p:cNvSpPr/>
            <p:nvPr/>
          </p:nvSpPr>
          <p:spPr>
            <a:xfrm>
              <a:off x="2610339" y="4615919"/>
              <a:ext cx="8531273" cy="956604"/>
            </a:xfrm>
            <a:prstGeom prst="roundRect">
              <a:avLst/>
            </a:prstGeom>
            <a:solidFill>
              <a:srgbClr val="9ED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r"/>
              <a:r>
                <a:rPr lang="tr-TR" dirty="0">
                  <a:latin typeface="Montserrat" panose="00000500000000000000" pitchFamily="2" charset="-94"/>
                </a:rPr>
                <a:t>Mp3, wav, ogg uzantılı dosyalar kullanılabilir ancak tarayıcıların en çok desteklediği mp3 tür.</a:t>
              </a:r>
            </a:p>
          </p:txBody>
        </p:sp>
        <p:sp>
          <p:nvSpPr>
            <p:cNvPr id="12" name="Explosion 1 11"/>
            <p:cNvSpPr/>
            <p:nvPr/>
          </p:nvSpPr>
          <p:spPr>
            <a:xfrm>
              <a:off x="1903319" y="4370643"/>
              <a:ext cx="1414040" cy="1447155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55BEA2-88B9-455F-9DC4-636869512262}"/>
              </a:ext>
            </a:extLst>
          </p:cNvPr>
          <p:cNvGrpSpPr/>
          <p:nvPr/>
        </p:nvGrpSpPr>
        <p:grpSpPr>
          <a:xfrm>
            <a:off x="335360" y="5132728"/>
            <a:ext cx="1654629" cy="1370139"/>
            <a:chOff x="810743" y="3905049"/>
            <a:chExt cx="1654629" cy="1370139"/>
          </a:xfrm>
        </p:grpSpPr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71126336-45EF-40BA-807C-30B1C9C8FAEA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9" name="Graphic 18" descr="Meeting">
              <a:extLst>
                <a:ext uri="{FF2B5EF4-FFF2-40B4-BE49-F238E27FC236}">
                  <a16:creationId xmlns:a16="http://schemas.microsoft.com/office/drawing/2014/main" id="{982EF625-E6C1-4800-83EC-5EB96852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671178B-7B61-4FF5-84DB-57BE1A056CAA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9821A000-E2E1-6B7A-AB26-3406D3CC0F26}"/>
              </a:ext>
            </a:extLst>
          </p:cNvPr>
          <p:cNvSpPr/>
          <p:nvPr/>
        </p:nvSpPr>
        <p:spPr>
          <a:xfrm>
            <a:off x="6348028" y="5841268"/>
            <a:ext cx="4444651" cy="422758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Free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-94"/>
              </a:rPr>
              <a:t>music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 </a:t>
            </a:r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stores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: </a:t>
            </a:r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pixabay.com</a:t>
            </a:r>
            <a:endParaRPr lang="tr-TR" dirty="0">
              <a:solidFill>
                <a:schemeClr val="tx1"/>
              </a:solidFill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98413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6AA7E8F7-C6B2-4B29-BC97-427DA9A6AB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Sayfaya video ekleme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07198" y="1964115"/>
            <a:ext cx="9087395" cy="609149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Sayfaya video ekleme işlemi video tagı ile yapılır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0340" y="2513965"/>
            <a:ext cx="8266928" cy="1328023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tr-TR" dirty="0">
                <a:solidFill>
                  <a:srgbClr val="002060"/>
                </a:solidFill>
              </a:rPr>
              <a:t>video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width="320" height="240" 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controls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autoplay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muted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br>
              <a:rPr lang="tr-TR" dirty="0"/>
            </a:br>
            <a:r>
              <a:rPr lang="tr-TR" dirty="0"/>
              <a:t>  </a:t>
            </a:r>
            <a:r>
              <a:rPr lang="tr-TR" dirty="0">
                <a:solidFill>
                  <a:srgbClr val="FFC000"/>
                </a:solidFill>
              </a:rPr>
              <a:t>&lt;source 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src="movie1.mp4" type="video/mp4"&gt;</a:t>
            </a:r>
            <a:b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Your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browser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not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support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video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tag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tr-T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tr-TR" dirty="0">
                <a:solidFill>
                  <a:srgbClr val="002060"/>
                </a:solidFill>
              </a:rPr>
              <a:t>video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3AB8C4-0D3E-4AEA-AEB4-BB603EB5802B}"/>
              </a:ext>
            </a:extLst>
          </p:cNvPr>
          <p:cNvGrpSpPr/>
          <p:nvPr/>
        </p:nvGrpSpPr>
        <p:grpSpPr>
          <a:xfrm>
            <a:off x="542932" y="1885125"/>
            <a:ext cx="1807787" cy="1060847"/>
            <a:chOff x="544285" y="3235996"/>
            <a:chExt cx="1807787" cy="1060847"/>
          </a:xfrm>
        </p:grpSpPr>
        <p:sp>
          <p:nvSpPr>
            <p:cNvPr id="21" name="Pentagon 7">
              <a:extLst>
                <a:ext uri="{FF2B5EF4-FFF2-40B4-BE49-F238E27FC236}">
                  <a16:creationId xmlns:a16="http://schemas.microsoft.com/office/drawing/2014/main" id="{4209D4C0-16D6-4FA3-AA04-2E7B550EBF1C}"/>
                </a:ext>
              </a:extLst>
            </p:cNvPr>
            <p:cNvSpPr/>
            <p:nvPr/>
          </p:nvSpPr>
          <p:spPr>
            <a:xfrm>
              <a:off x="719215" y="3369381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400" dirty="0">
                  <a:solidFill>
                    <a:schemeClr val="tx1"/>
                  </a:solidFill>
                </a:rPr>
                <a:t>&lt;video&gt;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13AF35D-B60E-47E4-A547-21F53A31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85" y="3235996"/>
              <a:ext cx="467860" cy="467860"/>
            </a:xfrm>
            <a:prstGeom prst="rect">
              <a:avLst/>
            </a:prstGeom>
          </p:spPr>
        </p:pic>
      </p:grp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800B9089-B1FA-4BA2-842F-53A95F303149}"/>
              </a:ext>
            </a:extLst>
          </p:cNvPr>
          <p:cNvSpPr/>
          <p:nvPr/>
        </p:nvSpPr>
        <p:spPr>
          <a:xfrm>
            <a:off x="6348028" y="5841268"/>
            <a:ext cx="4444651" cy="422758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Free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 video </a:t>
            </a:r>
            <a:r>
              <a:rPr lang="tr-TR" b="1" dirty="0" err="1">
                <a:solidFill>
                  <a:schemeClr val="tx1"/>
                </a:solidFill>
                <a:latin typeface="Montserrat" panose="00000500000000000000" pitchFamily="2" charset="-94"/>
              </a:rPr>
              <a:t>stores</a:t>
            </a:r>
            <a:r>
              <a:rPr lang="tr-TR" b="1" dirty="0">
                <a:solidFill>
                  <a:schemeClr val="tx1"/>
                </a:solidFill>
                <a:latin typeface="Montserrat" panose="00000500000000000000" pitchFamily="2" charset="-94"/>
              </a:rPr>
              <a:t>: </a:t>
            </a:r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pexels.com </a:t>
            </a:r>
            <a:endParaRPr lang="tr-TR" dirty="0">
              <a:solidFill>
                <a:schemeClr val="tx1"/>
              </a:solidFill>
              <a:latin typeface="Montserrat" panose="00000500000000000000" pitchFamily="2" charset="-9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346EF0-2B34-45CF-89E8-C7092F2052FE}"/>
              </a:ext>
            </a:extLst>
          </p:cNvPr>
          <p:cNvGrpSpPr/>
          <p:nvPr/>
        </p:nvGrpSpPr>
        <p:grpSpPr>
          <a:xfrm>
            <a:off x="1888051" y="3981759"/>
            <a:ext cx="9006052" cy="1447155"/>
            <a:chOff x="1888051" y="3981759"/>
            <a:chExt cx="9006052" cy="1447155"/>
          </a:xfrm>
        </p:grpSpPr>
        <p:sp>
          <p:nvSpPr>
            <p:cNvPr id="24" name="Rounded Rectangle 10">
              <a:extLst>
                <a:ext uri="{FF2B5EF4-FFF2-40B4-BE49-F238E27FC236}">
                  <a16:creationId xmlns:a16="http://schemas.microsoft.com/office/drawing/2014/main" id="{A7557D5D-9754-4D21-A46D-4E7EB338C9A3}"/>
                </a:ext>
              </a:extLst>
            </p:cNvPr>
            <p:cNvSpPr/>
            <p:nvPr/>
          </p:nvSpPr>
          <p:spPr>
            <a:xfrm>
              <a:off x="2362830" y="4227035"/>
              <a:ext cx="8531273" cy="956604"/>
            </a:xfrm>
            <a:prstGeom prst="roundRect">
              <a:avLst/>
            </a:prstGeom>
            <a:solidFill>
              <a:srgbClr val="9ED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r"/>
              <a:r>
                <a:rPr lang="tr-TR" dirty="0">
                  <a:latin typeface="Montserrat" panose="00000500000000000000" pitchFamily="2" charset="-94"/>
                </a:rPr>
                <a:t>MP4, WEBM, OGG uzantılı dosyalar kullanılabilir ancak, en çok desteklenen mp4 tür.</a:t>
              </a:r>
            </a:p>
          </p:txBody>
        </p:sp>
        <p:sp>
          <p:nvSpPr>
            <p:cNvPr id="25" name="Explosion 1 11">
              <a:extLst>
                <a:ext uri="{FF2B5EF4-FFF2-40B4-BE49-F238E27FC236}">
                  <a16:creationId xmlns:a16="http://schemas.microsoft.com/office/drawing/2014/main" id="{2C3BF8CF-630F-4E42-8D68-D187ED6AA524}"/>
                </a:ext>
              </a:extLst>
            </p:cNvPr>
            <p:cNvSpPr/>
            <p:nvPr/>
          </p:nvSpPr>
          <p:spPr>
            <a:xfrm>
              <a:off x="1888051" y="3981759"/>
              <a:ext cx="1414040" cy="1447155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2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9F95F89D-19B2-4F25-BCC9-AD14E713909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Iframe</a:t>
            </a:r>
            <a:endParaRPr lang="tr-TR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60319" y="1955695"/>
            <a:ext cx="9087395" cy="740722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/>
              <a:t>Sayfa içinde farklı bir sitenin sayfasını görüntülemek için kullanılır. Harita ve youtube videoları bu şekilde eklenir.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0320" y="2809579"/>
            <a:ext cx="8531273" cy="715089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&lt;iframe 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src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="https://www.w3schools.com" 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title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="W3Schools Free Online Web Tutorials"&gt;</a:t>
            </a:r>
            <a:r>
              <a:rPr lang="en-US" dirty="0">
                <a:solidFill>
                  <a:srgbClr val="00B0F0"/>
                </a:solidFill>
              </a:rPr>
              <a:t>&lt;/iframe&gt;</a:t>
            </a:r>
            <a:endParaRPr lang="tr-TR" dirty="0">
              <a:solidFill>
                <a:srgbClr val="00B0F0"/>
              </a:solidFill>
            </a:endParaRPr>
          </a:p>
        </p:txBody>
      </p:sp>
      <p:sp>
        <p:nvSpPr>
          <p:cNvPr id="15" name="Pentagon 7">
            <a:extLst>
              <a:ext uri="{FF2B5EF4-FFF2-40B4-BE49-F238E27FC236}">
                <a16:creationId xmlns:a16="http://schemas.microsoft.com/office/drawing/2014/main" id="{D86F666C-C421-4235-BD45-E6833B2AE5A5}"/>
              </a:ext>
            </a:extLst>
          </p:cNvPr>
          <p:cNvSpPr/>
          <p:nvPr/>
        </p:nvSpPr>
        <p:spPr>
          <a:xfrm>
            <a:off x="717862" y="2018510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&lt;</a:t>
            </a:r>
            <a:r>
              <a:rPr lang="tr-TR" sz="2000" dirty="0" err="1">
                <a:solidFill>
                  <a:schemeClr val="tx1"/>
                </a:solidFill>
              </a:rPr>
              <a:t>iframe</a:t>
            </a:r>
            <a:r>
              <a:rPr lang="tr-TR" sz="2000" dirty="0">
                <a:solidFill>
                  <a:schemeClr val="tx1"/>
                </a:solidFill>
              </a:rPr>
              <a:t>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B1376C-9D2B-426B-9E61-F199E007AFDF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1DE674C7-EF07-4099-87C7-26BCFB9B6DC5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0" name="Graphic 19" descr="Meeting">
              <a:extLst>
                <a:ext uri="{FF2B5EF4-FFF2-40B4-BE49-F238E27FC236}">
                  <a16:creationId xmlns:a16="http://schemas.microsoft.com/office/drawing/2014/main" id="{B85362FA-7BC3-4CEB-BEF4-FFF7FC6C5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9AD9212-229B-4B8C-BC24-AA3480F3831D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1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251F80-7EC1-40DB-BED7-D678E275A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Nedir?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B540A-BF3C-47FC-A4FA-093152967E69}"/>
              </a:ext>
            </a:extLst>
          </p:cNvPr>
          <p:cNvSpPr txBox="1"/>
          <p:nvPr/>
        </p:nvSpPr>
        <p:spPr>
          <a:xfrm>
            <a:off x="1268774" y="4267400"/>
            <a:ext cx="933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Web sayfaları hazırlamak için kullanılan bir işaretleme dilidir. HTML bir programlama dili değildir, </a:t>
            </a:r>
            <a:r>
              <a:rPr lang="tr-TR" b="1" dirty="0">
                <a:latin typeface="Montserrat" panose="00000500000000000000" pitchFamily="2" charset="-94"/>
              </a:rPr>
              <a:t>işaretleme dilidir</a:t>
            </a:r>
            <a:r>
              <a:rPr lang="tr-TR" dirty="0">
                <a:latin typeface="Montserrat" panose="00000500000000000000" pitchFamily="2" charset="-94"/>
              </a:rPr>
              <a:t>. </a:t>
            </a:r>
          </a:p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42D7C1-1E84-4BDB-87DF-316F81868FD8}"/>
              </a:ext>
            </a:extLst>
          </p:cNvPr>
          <p:cNvGrpSpPr/>
          <p:nvPr/>
        </p:nvGrpSpPr>
        <p:grpSpPr>
          <a:xfrm>
            <a:off x="3349869" y="898733"/>
            <a:ext cx="5319346" cy="3170099"/>
            <a:chOff x="3349869" y="898733"/>
            <a:chExt cx="5319346" cy="31700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98F20-3A85-45BB-AEAC-E158650EA50A}"/>
                </a:ext>
              </a:extLst>
            </p:cNvPr>
            <p:cNvSpPr txBox="1"/>
            <p:nvPr/>
          </p:nvSpPr>
          <p:spPr>
            <a:xfrm>
              <a:off x="4183811" y="898733"/>
              <a:ext cx="336502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0" dirty="0">
                  <a:solidFill>
                    <a:srgbClr val="00A818"/>
                  </a:solidFill>
                  <a:latin typeface="Montserrat Black" panose="00000A00000000000000" pitchFamily="2" charset="-94"/>
                </a:rPr>
                <a:t>&lt;</a:t>
              </a:r>
              <a:r>
                <a:rPr lang="tr-TR" sz="20000" dirty="0">
                  <a:solidFill>
                    <a:schemeClr val="bg2">
                      <a:lumMod val="75000"/>
                    </a:schemeClr>
                  </a:solidFill>
                  <a:latin typeface="Montserrat Black" panose="00000A00000000000000" pitchFamily="2" charset="-94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8F6DA6-879F-4B9D-AE98-D4BA3349ECC3}"/>
                </a:ext>
              </a:extLst>
            </p:cNvPr>
            <p:cNvSpPr txBox="1"/>
            <p:nvPr/>
          </p:nvSpPr>
          <p:spPr>
            <a:xfrm>
              <a:off x="3349869" y="3429000"/>
              <a:ext cx="5319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400" dirty="0" err="1">
                  <a:latin typeface="Montserrat Black" panose="00000A00000000000000" pitchFamily="2" charset="-94"/>
                </a:rPr>
                <a:t>H</a:t>
              </a:r>
              <a:r>
                <a:rPr lang="tr-TR" sz="2400" dirty="0" err="1">
                  <a:latin typeface="Montserrat" panose="00000500000000000000" pitchFamily="2" charset="-94"/>
                </a:rPr>
                <a:t>yper</a:t>
              </a:r>
              <a:r>
                <a:rPr lang="tr-TR" sz="2400" dirty="0">
                  <a:latin typeface="Montserrat" panose="00000500000000000000" pitchFamily="2" charset="-94"/>
                </a:rPr>
                <a:t> </a:t>
              </a:r>
              <a:r>
                <a:rPr lang="tr-TR" sz="2400" dirty="0" err="1">
                  <a:latin typeface="Montserrat Black" panose="00000A00000000000000" pitchFamily="2" charset="-94"/>
                </a:rPr>
                <a:t>T</a:t>
              </a:r>
              <a:r>
                <a:rPr lang="tr-TR" sz="2400" dirty="0" err="1">
                  <a:latin typeface="Montserrat" panose="00000500000000000000" pitchFamily="2" charset="-94"/>
                </a:rPr>
                <a:t>ext</a:t>
              </a:r>
              <a:r>
                <a:rPr lang="tr-TR" sz="2400" dirty="0">
                  <a:latin typeface="Montserrat" panose="00000500000000000000" pitchFamily="2" charset="-94"/>
                </a:rPr>
                <a:t> </a:t>
              </a:r>
              <a:r>
                <a:rPr lang="tr-TR" sz="2400" dirty="0" err="1">
                  <a:latin typeface="Montserrat Black" panose="00000A00000000000000" pitchFamily="2" charset="-94"/>
                </a:rPr>
                <a:t>M</a:t>
              </a:r>
              <a:r>
                <a:rPr lang="tr-TR" sz="2400" dirty="0" err="1">
                  <a:latin typeface="Montserrat" panose="00000500000000000000" pitchFamily="2" charset="-94"/>
                </a:rPr>
                <a:t>arkup</a:t>
              </a:r>
              <a:r>
                <a:rPr lang="tr-TR" sz="2400" dirty="0">
                  <a:latin typeface="Montserrat" panose="00000500000000000000" pitchFamily="2" charset="-94"/>
                </a:rPr>
                <a:t> </a:t>
              </a:r>
              <a:r>
                <a:rPr lang="tr-TR" sz="2400" dirty="0">
                  <a:latin typeface="Montserrat Black" panose="00000A00000000000000" pitchFamily="2" charset="-94"/>
                </a:rPr>
                <a:t>L</a:t>
              </a:r>
              <a:r>
                <a:rPr lang="tr-TR" sz="2400" dirty="0">
                  <a:latin typeface="Montserrat" panose="00000500000000000000" pitchFamily="2" charset="-94"/>
                </a:rPr>
                <a:t>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15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Harita ekleme</a:t>
            </a:r>
          </a:p>
        </p:txBody>
      </p:sp>
      <p:pic>
        <p:nvPicPr>
          <p:cNvPr id="7" name="Picture 2" descr="https://docs.microsoft.com/tr-tr/azure/azure-maps/media/migrate-google-maps-web-app/google-maps-marker.png">
            <a:extLst>
              <a:ext uri="{FF2B5EF4-FFF2-40B4-BE49-F238E27FC236}">
                <a16:creationId xmlns:a16="http://schemas.microsoft.com/office/drawing/2014/main" id="{B60A2093-277A-492B-9CB8-518BAAA4261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230" y="2241778"/>
            <a:ext cx="6151099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66363" y="1580606"/>
            <a:ext cx="9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ontserrat" panose="00000500000000000000" pitchFamily="2" charset="-94"/>
              </a:rPr>
              <a:t>Bir ulaşım sayfası oluşturarak sayfaya harita ekleyiniz.</a:t>
            </a:r>
          </a:p>
        </p:txBody>
      </p:sp>
    </p:spTree>
    <p:extLst>
      <p:ext uri="{BB962C8B-B14F-4D97-AF65-F5344CB8AC3E}">
        <p14:creationId xmlns:p14="http://schemas.microsoft.com/office/powerpoint/2010/main" val="128068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videosu</a:t>
            </a:r>
            <a:r>
              <a:rPr lang="en-US" dirty="0"/>
              <a:t> </a:t>
            </a:r>
            <a:r>
              <a:rPr lang="en-US" dirty="0" err="1"/>
              <a:t>ekleme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2466363" y="1580606"/>
            <a:ext cx="9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-94"/>
              </a:rPr>
              <a:t>Bir </a:t>
            </a:r>
            <a:r>
              <a:rPr lang="en-US" sz="2400" dirty="0" err="1">
                <a:latin typeface="Montserrat" panose="00000500000000000000" pitchFamily="2" charset="-94"/>
              </a:rPr>
              <a:t>youtube</a:t>
            </a:r>
            <a:r>
              <a:rPr lang="en-US" sz="2400" dirty="0">
                <a:latin typeface="Montserrat" panose="00000500000000000000" pitchFamily="2" charset="-94"/>
              </a:rPr>
              <a:t> </a:t>
            </a:r>
            <a:r>
              <a:rPr lang="en-US" sz="2400" dirty="0" err="1">
                <a:latin typeface="Montserrat" panose="00000500000000000000" pitchFamily="2" charset="-94"/>
              </a:rPr>
              <a:t>videosu</a:t>
            </a:r>
            <a:r>
              <a:rPr lang="en-US" sz="2400" dirty="0">
                <a:latin typeface="Montserrat" panose="00000500000000000000" pitchFamily="2" charset="-94"/>
              </a:rPr>
              <a:t> </a:t>
            </a:r>
            <a:r>
              <a:rPr lang="en-US" sz="2400" dirty="0" err="1">
                <a:latin typeface="Montserrat" panose="00000500000000000000" pitchFamily="2" charset="-94"/>
              </a:rPr>
              <a:t>ekleyiniz</a:t>
            </a:r>
            <a:endParaRPr lang="tr-TR" sz="2400" dirty="0">
              <a:latin typeface="Montserrat" panose="00000500000000000000" pitchFamily="2" charset="-9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9D1F15-14A5-7CFA-0712-33061B3BDD5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567608" y="2204864"/>
            <a:ext cx="7354942" cy="4139040"/>
          </a:xfrm>
        </p:spPr>
      </p:pic>
    </p:spTree>
    <p:extLst>
      <p:ext uri="{BB962C8B-B14F-4D97-AF65-F5344CB8AC3E}">
        <p14:creationId xmlns:p14="http://schemas.microsoft.com/office/powerpoint/2010/main" val="236841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2024844"/>
            <a:ext cx="5181600" cy="4152119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2000" dirty="0"/>
              <a:t>Web sayfalarına satır ve sütunlardan oluşan liste şeklinde yapılar eklemek için kullanılır. Genellikle ürün fiyat listeleri tablolar ile hazırlanmaktadır.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9759849"/>
              </p:ext>
            </p:extLst>
          </p:nvPr>
        </p:nvGraphicFramePr>
        <p:xfrm>
          <a:off x="6172201" y="2024844"/>
          <a:ext cx="5181599" cy="3003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70">
                  <a:extLst>
                    <a:ext uri="{9D8B030D-6E8A-4147-A177-3AD203B41FA5}">
                      <a16:colId xmlns:a16="http://schemas.microsoft.com/office/drawing/2014/main" val="2556708279"/>
                    </a:ext>
                  </a:extLst>
                </a:gridCol>
                <a:gridCol w="2498429">
                  <a:extLst>
                    <a:ext uri="{9D8B030D-6E8A-4147-A177-3AD203B41FA5}">
                      <a16:colId xmlns:a16="http://schemas.microsoft.com/office/drawing/2014/main" val="65722965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799819259"/>
                    </a:ext>
                  </a:extLst>
                </a:gridCol>
              </a:tblGrid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S.N.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Ürün Adı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Fiyat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851998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1000$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96983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59951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Klavye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63170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Monitör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00894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Adaptör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76921"/>
                  </a:ext>
                </a:extLst>
              </a:tr>
              <a:tr h="429054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Ses sistemi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350$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71117"/>
                  </a:ext>
                </a:extLst>
              </a:tr>
            </a:tbl>
          </a:graphicData>
        </a:graphic>
      </p:graphicFrame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39F5FDC3-DDAA-4EA6-9F8F-22AC60D595D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</p:spTree>
    <p:extLst>
      <p:ext uri="{BB962C8B-B14F-4D97-AF65-F5344CB8AC3E}">
        <p14:creationId xmlns:p14="http://schemas.microsoft.com/office/powerpoint/2010/main" val="6477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Content Placeholder 13">
            <a:extLst>
              <a:ext uri="{FF2B5EF4-FFF2-40B4-BE49-F238E27FC236}">
                <a16:creationId xmlns:a16="http://schemas.microsoft.com/office/drawing/2014/main" id="{396311B0-AF91-4728-99D5-91F19C53BA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6605021"/>
              </p:ext>
            </p:extLst>
          </p:nvPr>
        </p:nvGraphicFramePr>
        <p:xfrm>
          <a:off x="6255937" y="1557586"/>
          <a:ext cx="4045755" cy="2564034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348585">
                  <a:extLst>
                    <a:ext uri="{9D8B030D-6E8A-4147-A177-3AD203B41FA5}">
                      <a16:colId xmlns:a16="http://schemas.microsoft.com/office/drawing/2014/main" val="3602036963"/>
                    </a:ext>
                  </a:extLst>
                </a:gridCol>
                <a:gridCol w="1348585">
                  <a:extLst>
                    <a:ext uri="{9D8B030D-6E8A-4147-A177-3AD203B41FA5}">
                      <a16:colId xmlns:a16="http://schemas.microsoft.com/office/drawing/2014/main" val="3546893907"/>
                    </a:ext>
                  </a:extLst>
                </a:gridCol>
                <a:gridCol w="1348585">
                  <a:extLst>
                    <a:ext uri="{9D8B030D-6E8A-4147-A177-3AD203B41FA5}">
                      <a16:colId xmlns:a16="http://schemas.microsoft.com/office/drawing/2014/main" val="3538038496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48578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50677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6829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0049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1408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095487"/>
                  </a:ext>
                </a:extLst>
              </a:tr>
            </a:tbl>
          </a:graphicData>
        </a:graphic>
      </p:graphicFrame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85A8967-726E-4D17-9AC1-6B246C30B8F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4282" y="3105834"/>
            <a:ext cx="37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Başlık bölümündeki hücreler thead içinde bulunur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36633" y="4472650"/>
            <a:ext cx="3474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Veri hücreleri tbody içinde bulunur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D62F0A-A464-4F4A-8EDB-3DD536E2846B}"/>
              </a:ext>
            </a:extLst>
          </p:cNvPr>
          <p:cNvGrpSpPr/>
          <p:nvPr/>
        </p:nvGrpSpPr>
        <p:grpSpPr>
          <a:xfrm>
            <a:off x="6386661" y="1574114"/>
            <a:ext cx="5595933" cy="523220"/>
            <a:chOff x="6386661" y="1574114"/>
            <a:chExt cx="5595933" cy="523220"/>
          </a:xfrm>
        </p:grpSpPr>
        <p:sp>
          <p:nvSpPr>
            <p:cNvPr id="15" name="Rectangle 14"/>
            <p:cNvSpPr/>
            <p:nvPr/>
          </p:nvSpPr>
          <p:spPr>
            <a:xfrm>
              <a:off x="6386661" y="1598464"/>
              <a:ext cx="3784306" cy="3305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20547" y="1574114"/>
              <a:ext cx="146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rgbClr val="FF0000"/>
                  </a:solidFill>
                  <a:latin typeface="Montserrat" panose="00000500000000000000" pitchFamily="2" charset="-94"/>
                </a:rPr>
                <a:t>thead</a:t>
              </a:r>
            </a:p>
          </p:txBody>
        </p:sp>
        <p:cxnSp>
          <p:nvCxnSpPr>
            <p:cNvPr id="5" name="Straight Arrow Connector 4"/>
            <p:cNvCxnSpPr>
              <a:cxnSpLocks/>
            </p:cNvCxnSpPr>
            <p:nvPr/>
          </p:nvCxnSpPr>
          <p:spPr>
            <a:xfrm>
              <a:off x="10199077" y="1763723"/>
              <a:ext cx="32147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07FF7C-EAE8-4E4C-97E9-3A53AE411BD4}"/>
              </a:ext>
            </a:extLst>
          </p:cNvPr>
          <p:cNvGrpSpPr/>
          <p:nvPr/>
        </p:nvGrpSpPr>
        <p:grpSpPr>
          <a:xfrm>
            <a:off x="6414771" y="2124222"/>
            <a:ext cx="5567824" cy="1484074"/>
            <a:chOff x="6414771" y="2124222"/>
            <a:chExt cx="5567824" cy="1484074"/>
          </a:xfrm>
        </p:grpSpPr>
        <p:sp>
          <p:nvSpPr>
            <p:cNvPr id="27" name="Rectangle 26"/>
            <p:cNvSpPr/>
            <p:nvPr/>
          </p:nvSpPr>
          <p:spPr>
            <a:xfrm>
              <a:off x="6414771" y="2124222"/>
              <a:ext cx="3784307" cy="14840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20547" y="2644729"/>
              <a:ext cx="146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rgbClr val="0070C0"/>
                  </a:solidFill>
                  <a:latin typeface="Montserrat" panose="00000500000000000000" pitchFamily="2" charset="-94"/>
                </a:rPr>
                <a:t>tbody</a:t>
              </a:r>
            </a:p>
          </p:txBody>
        </p:sp>
        <p:cxnSp>
          <p:nvCxnSpPr>
            <p:cNvPr id="13" name="Straight Arrow Connector 12"/>
            <p:cNvCxnSpPr>
              <a:endCxn id="30" idx="1"/>
            </p:cNvCxnSpPr>
            <p:nvPr/>
          </p:nvCxnSpPr>
          <p:spPr>
            <a:xfrm>
              <a:off x="10199077" y="2906339"/>
              <a:ext cx="32147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536633" y="5784084"/>
            <a:ext cx="3474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Footer hücreleri tfoot içinde bulunur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C0DC7-3AAF-42E4-BE50-3BB86F7B3B70}"/>
              </a:ext>
            </a:extLst>
          </p:cNvPr>
          <p:cNvGrpSpPr/>
          <p:nvPr/>
        </p:nvGrpSpPr>
        <p:grpSpPr>
          <a:xfrm>
            <a:off x="6398494" y="3574412"/>
            <a:ext cx="5569955" cy="523220"/>
            <a:chOff x="6398494" y="3574412"/>
            <a:chExt cx="5569955" cy="523220"/>
          </a:xfrm>
        </p:grpSpPr>
        <p:sp>
          <p:nvSpPr>
            <p:cNvPr id="38" name="Rectangle 37"/>
            <p:cNvSpPr/>
            <p:nvPr/>
          </p:nvSpPr>
          <p:spPr>
            <a:xfrm>
              <a:off x="6398494" y="3722193"/>
              <a:ext cx="3784306" cy="3305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506402" y="3574412"/>
              <a:ext cx="146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rgbClr val="FF0000"/>
                  </a:solidFill>
                  <a:latin typeface="Montserrat" panose="00000500000000000000" pitchFamily="2" charset="-94"/>
                </a:rPr>
                <a:t>tfoot</a:t>
              </a:r>
            </a:p>
          </p:txBody>
        </p: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>
              <a:off x="10199077" y="3887452"/>
              <a:ext cx="32147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476172" y="1763722"/>
            <a:ext cx="37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Tablo oluşturmak için table tagı kullanılır.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28EDB4-333E-4B68-A27F-6814FE2CED04}"/>
              </a:ext>
            </a:extLst>
          </p:cNvPr>
          <p:cNvGrpSpPr/>
          <p:nvPr/>
        </p:nvGrpSpPr>
        <p:grpSpPr>
          <a:xfrm>
            <a:off x="6288491" y="1557586"/>
            <a:ext cx="4013201" cy="3249044"/>
            <a:chOff x="6288491" y="1557586"/>
            <a:chExt cx="4013201" cy="324904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8161361" y="4121623"/>
              <a:ext cx="0" cy="341195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88491" y="1557586"/>
              <a:ext cx="4013201" cy="2564037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75900" y="4283410"/>
              <a:ext cx="146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chemeClr val="accent3">
                      <a:lumMod val="75000"/>
                    </a:schemeClr>
                  </a:solidFill>
                  <a:latin typeface="Montserrat" panose="00000500000000000000" pitchFamily="2" charset="-94"/>
                </a:rPr>
                <a:t>table</a:t>
              </a:r>
            </a:p>
          </p:txBody>
        </p:sp>
      </p:grpSp>
      <p:sp>
        <p:nvSpPr>
          <p:cNvPr id="29" name="Pentagon 7">
            <a:extLst>
              <a:ext uri="{FF2B5EF4-FFF2-40B4-BE49-F238E27FC236}">
                <a16:creationId xmlns:a16="http://schemas.microsoft.com/office/drawing/2014/main" id="{2C9AC728-2013-4BE0-AA41-CA8AC02151F2}"/>
              </a:ext>
            </a:extLst>
          </p:cNvPr>
          <p:cNvSpPr/>
          <p:nvPr/>
        </p:nvSpPr>
        <p:spPr>
          <a:xfrm>
            <a:off x="616850" y="1763722"/>
            <a:ext cx="1632857" cy="755664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&lt;</a:t>
            </a:r>
            <a:r>
              <a:rPr lang="tr-TR" sz="2000" dirty="0" err="1">
                <a:solidFill>
                  <a:schemeClr val="tx1"/>
                </a:solidFill>
              </a:rPr>
              <a:t>table</a:t>
            </a:r>
            <a:r>
              <a:rPr lang="tr-TR" sz="2000" dirty="0">
                <a:solidFill>
                  <a:schemeClr val="tx1"/>
                </a:solidFill>
              </a:rPr>
              <a:t>&gt;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36C57F-7965-4F4E-B143-F0290222C3CC}"/>
              </a:ext>
            </a:extLst>
          </p:cNvPr>
          <p:cNvGrpSpPr/>
          <p:nvPr/>
        </p:nvGrpSpPr>
        <p:grpSpPr>
          <a:xfrm>
            <a:off x="611045" y="3130277"/>
            <a:ext cx="1632857" cy="882058"/>
            <a:chOff x="630251" y="2147301"/>
            <a:chExt cx="1632857" cy="882058"/>
          </a:xfrm>
        </p:grpSpPr>
        <p:sp>
          <p:nvSpPr>
            <p:cNvPr id="35" name="Pentagon 7">
              <a:extLst>
                <a:ext uri="{FF2B5EF4-FFF2-40B4-BE49-F238E27FC236}">
                  <a16:creationId xmlns:a16="http://schemas.microsoft.com/office/drawing/2014/main" id="{1E615FC5-30B3-4FED-B505-134C04164502}"/>
                </a:ext>
              </a:extLst>
            </p:cNvPr>
            <p:cNvSpPr/>
            <p:nvPr/>
          </p:nvSpPr>
          <p:spPr>
            <a:xfrm>
              <a:off x="630251" y="2147301"/>
              <a:ext cx="1632857" cy="75600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>
                  <a:solidFill>
                    <a:schemeClr val="tx1"/>
                  </a:solidFill>
                </a:rPr>
                <a:t>&lt;</a:t>
              </a:r>
              <a:r>
                <a:rPr lang="tr-TR" sz="2000" dirty="0" err="1">
                  <a:solidFill>
                    <a:schemeClr val="tx1"/>
                  </a:solidFill>
                </a:rPr>
                <a:t>thead</a:t>
              </a:r>
              <a:r>
                <a:rPr lang="tr-TR" sz="20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37" name="Dikdörtgen: Köşeleri Yuvarlatılmış 2">
              <a:extLst>
                <a:ext uri="{FF2B5EF4-FFF2-40B4-BE49-F238E27FC236}">
                  <a16:creationId xmlns:a16="http://schemas.microsoft.com/office/drawing/2014/main" id="{905F4958-23A5-43E0-B4C4-B38463199396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100" dirty="0" err="1"/>
                <a:t>Table</a:t>
              </a:r>
              <a:r>
                <a:rPr lang="tr-TR" sz="1100" dirty="0"/>
                <a:t> </a:t>
              </a:r>
              <a:r>
                <a:rPr lang="tr-TR" sz="1100" dirty="0" err="1"/>
                <a:t>header</a:t>
              </a:r>
              <a:endParaRPr lang="tr-TR" sz="11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07A0F2-7039-4022-A170-96713D427AD8}"/>
              </a:ext>
            </a:extLst>
          </p:cNvPr>
          <p:cNvGrpSpPr/>
          <p:nvPr/>
        </p:nvGrpSpPr>
        <p:grpSpPr>
          <a:xfrm>
            <a:off x="609695" y="4426393"/>
            <a:ext cx="1632857" cy="875535"/>
            <a:chOff x="630251" y="2153824"/>
            <a:chExt cx="1632857" cy="875535"/>
          </a:xfrm>
        </p:grpSpPr>
        <p:sp>
          <p:nvSpPr>
            <p:cNvPr id="42" name="Pentagon 7">
              <a:extLst>
                <a:ext uri="{FF2B5EF4-FFF2-40B4-BE49-F238E27FC236}">
                  <a16:creationId xmlns:a16="http://schemas.microsoft.com/office/drawing/2014/main" id="{100FC180-AA0B-43D4-B657-BD5DD861985A}"/>
                </a:ext>
              </a:extLst>
            </p:cNvPr>
            <p:cNvSpPr/>
            <p:nvPr/>
          </p:nvSpPr>
          <p:spPr>
            <a:xfrm>
              <a:off x="630251" y="2153824"/>
              <a:ext cx="1632857" cy="75600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>
                  <a:solidFill>
                    <a:schemeClr val="tx1"/>
                  </a:solidFill>
                </a:rPr>
                <a:t>&lt;</a:t>
              </a:r>
              <a:r>
                <a:rPr lang="tr-TR" sz="2000" dirty="0" err="1">
                  <a:solidFill>
                    <a:schemeClr val="tx1"/>
                  </a:solidFill>
                </a:rPr>
                <a:t>tbody</a:t>
              </a:r>
              <a:r>
                <a:rPr lang="tr-TR" sz="20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3" name="Dikdörtgen: Köşeleri Yuvarlatılmış 2">
              <a:extLst>
                <a:ext uri="{FF2B5EF4-FFF2-40B4-BE49-F238E27FC236}">
                  <a16:creationId xmlns:a16="http://schemas.microsoft.com/office/drawing/2014/main" id="{6FDF01F4-196B-4BEC-8FD1-E844B25F835C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100" dirty="0" err="1"/>
                <a:t>Table</a:t>
              </a:r>
              <a:r>
                <a:rPr lang="tr-TR" sz="1100" dirty="0"/>
                <a:t> </a:t>
              </a:r>
              <a:r>
                <a:rPr lang="tr-TR" sz="1100" dirty="0" err="1"/>
                <a:t>header</a:t>
              </a:r>
              <a:endParaRPr lang="tr-TR" sz="11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C05D21-73AE-44CC-9EF2-77FA5A070571}"/>
              </a:ext>
            </a:extLst>
          </p:cNvPr>
          <p:cNvGrpSpPr/>
          <p:nvPr/>
        </p:nvGrpSpPr>
        <p:grpSpPr>
          <a:xfrm>
            <a:off x="616850" y="5715987"/>
            <a:ext cx="1632857" cy="804759"/>
            <a:chOff x="630251" y="2224600"/>
            <a:chExt cx="1632857" cy="804759"/>
          </a:xfrm>
        </p:grpSpPr>
        <p:sp>
          <p:nvSpPr>
            <p:cNvPr id="45" name="Pentagon 7">
              <a:extLst>
                <a:ext uri="{FF2B5EF4-FFF2-40B4-BE49-F238E27FC236}">
                  <a16:creationId xmlns:a16="http://schemas.microsoft.com/office/drawing/2014/main" id="{A65AD646-A971-477C-A7BD-B293C25FCD5C}"/>
                </a:ext>
              </a:extLst>
            </p:cNvPr>
            <p:cNvSpPr/>
            <p:nvPr/>
          </p:nvSpPr>
          <p:spPr>
            <a:xfrm>
              <a:off x="630251" y="2224600"/>
              <a:ext cx="1632857" cy="756000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>
                  <a:solidFill>
                    <a:schemeClr val="tx1"/>
                  </a:solidFill>
                </a:rPr>
                <a:t>&lt;</a:t>
              </a:r>
              <a:r>
                <a:rPr lang="tr-TR" sz="2000" dirty="0" err="1">
                  <a:solidFill>
                    <a:schemeClr val="tx1"/>
                  </a:solidFill>
                </a:rPr>
                <a:t>tfoot</a:t>
              </a:r>
              <a:r>
                <a:rPr lang="tr-TR" sz="20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46" name="Dikdörtgen: Köşeleri Yuvarlatılmış 2">
              <a:extLst>
                <a:ext uri="{FF2B5EF4-FFF2-40B4-BE49-F238E27FC236}">
                  <a16:creationId xmlns:a16="http://schemas.microsoft.com/office/drawing/2014/main" id="{7D75757A-8D06-486B-9CA5-D373C86EB7FD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100" dirty="0" err="1"/>
                <a:t>Table</a:t>
              </a:r>
              <a:r>
                <a:rPr lang="tr-TR" sz="1100" dirty="0"/>
                <a:t> </a:t>
              </a:r>
              <a:r>
                <a:rPr lang="tr-TR" sz="1100" dirty="0" err="1"/>
                <a:t>footer</a:t>
              </a:r>
              <a:endParaRPr lang="tr-TR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853669-5BF9-4D79-9F12-79057948FEB8}"/>
              </a:ext>
            </a:extLst>
          </p:cNvPr>
          <p:cNvGrpSpPr/>
          <p:nvPr/>
        </p:nvGrpSpPr>
        <p:grpSpPr>
          <a:xfrm>
            <a:off x="6255937" y="5127629"/>
            <a:ext cx="5406180" cy="1298377"/>
            <a:chOff x="6255937" y="5127629"/>
            <a:chExt cx="5406180" cy="1298377"/>
          </a:xfrm>
        </p:grpSpPr>
        <p:sp>
          <p:nvSpPr>
            <p:cNvPr id="16" name="TextBox 15"/>
            <p:cNvSpPr txBox="1"/>
            <p:nvPr/>
          </p:nvSpPr>
          <p:spPr>
            <a:xfrm>
              <a:off x="6255937" y="5127629"/>
              <a:ext cx="5406180" cy="1298377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1152000" rIns="36000" rtlCol="0">
              <a:spAutoFit/>
            </a:bodyPr>
            <a:lstStyle/>
            <a:p>
              <a:r>
                <a:rPr lang="tr-TR" dirty="0">
                  <a:solidFill>
                    <a:schemeClr val="tx1"/>
                  </a:solidFill>
                  <a:latin typeface="Montserrat" panose="00000500000000000000" pitchFamily="2" charset="-94"/>
                </a:rPr>
                <a:t>tbody, thead, tfoot kullanmak zorunlu değildir ancak CSS ile stil tanımlarken büyük kolaylık olur.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84793BC-4B97-4A3D-A2B7-772AB86CFCAA}"/>
                </a:ext>
              </a:extLst>
            </p:cNvPr>
            <p:cNvSpPr/>
            <p:nvPr/>
          </p:nvSpPr>
          <p:spPr>
            <a:xfrm>
              <a:off x="6348028" y="5193196"/>
              <a:ext cx="1166538" cy="116653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7200" dirty="0">
                  <a:latin typeface="+mj-lt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1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6" grpId="0"/>
      <p:bldP spid="22" grpId="0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ontent Placeholder 13">
            <a:extLst>
              <a:ext uri="{FF2B5EF4-FFF2-40B4-BE49-F238E27FC236}">
                <a16:creationId xmlns:a16="http://schemas.microsoft.com/office/drawing/2014/main" id="{0F6C06F1-6A00-4130-981E-CA5D40A248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8787540"/>
              </p:ext>
            </p:extLst>
          </p:nvPr>
        </p:nvGraphicFramePr>
        <p:xfrm>
          <a:off x="6431897" y="2546276"/>
          <a:ext cx="4082409" cy="192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803">
                  <a:extLst>
                    <a:ext uri="{9D8B030D-6E8A-4147-A177-3AD203B41FA5}">
                      <a16:colId xmlns:a16="http://schemas.microsoft.com/office/drawing/2014/main" val="3602036963"/>
                    </a:ext>
                  </a:extLst>
                </a:gridCol>
                <a:gridCol w="1360803">
                  <a:extLst>
                    <a:ext uri="{9D8B030D-6E8A-4147-A177-3AD203B41FA5}">
                      <a16:colId xmlns:a16="http://schemas.microsoft.com/office/drawing/2014/main" val="3546893907"/>
                    </a:ext>
                  </a:extLst>
                </a:gridCol>
                <a:gridCol w="1360803">
                  <a:extLst>
                    <a:ext uri="{9D8B030D-6E8A-4147-A177-3AD203B41FA5}">
                      <a16:colId xmlns:a16="http://schemas.microsoft.com/office/drawing/2014/main" val="3538038496"/>
                    </a:ext>
                  </a:extLst>
                </a:gridCol>
              </a:tblGrid>
              <a:tr h="385427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48578"/>
                  </a:ext>
                </a:extLst>
              </a:tr>
              <a:tr h="385427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50677"/>
                  </a:ext>
                </a:extLst>
              </a:tr>
              <a:tr h="385427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68295"/>
                  </a:ext>
                </a:extLst>
              </a:tr>
              <a:tr h="385427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00490"/>
                  </a:ext>
                </a:extLst>
              </a:tr>
              <a:tr h="385427"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095487"/>
                  </a:ext>
                </a:extLst>
              </a:tr>
            </a:tbl>
          </a:graphicData>
        </a:graphic>
      </p:graphicFrame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D1FD6D-DB4A-4BA8-92DA-3997C955B36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0920" y="2019036"/>
            <a:ext cx="3474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Satır oluşturmak için kullanılır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8271" y="3529332"/>
            <a:ext cx="362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Veri hücresi oluşturmak için kullanılır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DAA0D1-D87F-4005-8EB9-2293A55AB130}"/>
              </a:ext>
            </a:extLst>
          </p:cNvPr>
          <p:cNvGrpSpPr/>
          <p:nvPr/>
        </p:nvGrpSpPr>
        <p:grpSpPr>
          <a:xfrm>
            <a:off x="6471882" y="3250054"/>
            <a:ext cx="5711532" cy="2095271"/>
            <a:chOff x="6471882" y="3250054"/>
            <a:chExt cx="5711532" cy="2095271"/>
          </a:xfrm>
        </p:grpSpPr>
        <p:sp>
          <p:nvSpPr>
            <p:cNvPr id="15" name="Rectangle 14"/>
            <p:cNvSpPr/>
            <p:nvPr/>
          </p:nvSpPr>
          <p:spPr>
            <a:xfrm>
              <a:off x="6471882" y="3250054"/>
              <a:ext cx="3981157" cy="4783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cxnSp>
          <p:nvCxnSpPr>
            <p:cNvPr id="17" name="Elbow Connector 16"/>
            <p:cNvCxnSpPr/>
            <p:nvPr/>
          </p:nvCxnSpPr>
          <p:spPr>
            <a:xfrm rot="16200000" flipH="1">
              <a:off x="10333192" y="3609051"/>
              <a:ext cx="1332900" cy="1093207"/>
            </a:xfrm>
            <a:prstGeom prst="bentConnector3">
              <a:avLst>
                <a:gd name="adj1" fmla="val 39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999642" y="4822105"/>
              <a:ext cx="1183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rgbClr val="FF0000"/>
                  </a:solidFill>
                  <a:latin typeface="Montserrat" panose="00000500000000000000" pitchFamily="2" charset="-94"/>
                </a:rPr>
                <a:t>tr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8CCE81-41F6-4F1A-B031-5B0898835DE4}"/>
              </a:ext>
            </a:extLst>
          </p:cNvPr>
          <p:cNvGrpSpPr/>
          <p:nvPr/>
        </p:nvGrpSpPr>
        <p:grpSpPr>
          <a:xfrm>
            <a:off x="7259722" y="4231324"/>
            <a:ext cx="2447778" cy="1469085"/>
            <a:chOff x="7259722" y="4231324"/>
            <a:chExt cx="2447778" cy="1469085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259722" y="4231324"/>
              <a:ext cx="858129" cy="872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8919709" y="4231324"/>
              <a:ext cx="787791" cy="85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462460" y="4352281"/>
              <a:ext cx="0" cy="811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870574" y="5177189"/>
              <a:ext cx="1183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latin typeface="Montserrat" panose="00000500000000000000" pitchFamily="2" charset="-94"/>
                </a:rPr>
                <a:t>td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40920" y="4989316"/>
            <a:ext cx="362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Başlık hücresi oluşturmak için kullanılır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09406B-FA9E-4D65-9909-610AEC60EEF8}"/>
              </a:ext>
            </a:extLst>
          </p:cNvPr>
          <p:cNvGrpSpPr/>
          <p:nvPr/>
        </p:nvGrpSpPr>
        <p:grpSpPr>
          <a:xfrm>
            <a:off x="592551" y="1843430"/>
            <a:ext cx="1632857" cy="1124295"/>
            <a:chOff x="630251" y="1905064"/>
            <a:chExt cx="1632857" cy="1124295"/>
          </a:xfrm>
        </p:grpSpPr>
        <p:sp>
          <p:nvSpPr>
            <p:cNvPr id="24" name="Pentagon 7">
              <a:extLst>
                <a:ext uri="{FF2B5EF4-FFF2-40B4-BE49-F238E27FC236}">
                  <a16:creationId xmlns:a16="http://schemas.microsoft.com/office/drawing/2014/main" id="{A605805E-51CC-433C-8ACC-2E9B7B59C91B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solidFill>
                    <a:schemeClr val="tx1"/>
                  </a:solidFill>
                </a:rPr>
                <a:t>&lt;tr&gt;</a:t>
              </a:r>
            </a:p>
          </p:txBody>
        </p:sp>
        <p:sp>
          <p:nvSpPr>
            <p:cNvPr id="28" name="Dikdörtgen: Köşeleri Yuvarlatılmış 2">
              <a:extLst>
                <a:ext uri="{FF2B5EF4-FFF2-40B4-BE49-F238E27FC236}">
                  <a16:creationId xmlns:a16="http://schemas.microsoft.com/office/drawing/2014/main" id="{41E8F821-489B-4187-887E-D4D157144D5F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Table</a:t>
              </a:r>
              <a:r>
                <a:rPr lang="tr-TR" sz="1400" dirty="0"/>
                <a:t> </a:t>
              </a:r>
              <a:r>
                <a:rPr lang="tr-TR" sz="1400" dirty="0" err="1"/>
                <a:t>row</a:t>
              </a:r>
              <a:endParaRPr lang="tr-TR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11B599-8130-423A-BBA3-E569ED7BCF8F}"/>
              </a:ext>
            </a:extLst>
          </p:cNvPr>
          <p:cNvGrpSpPr/>
          <p:nvPr/>
        </p:nvGrpSpPr>
        <p:grpSpPr>
          <a:xfrm>
            <a:off x="613109" y="3349116"/>
            <a:ext cx="1632857" cy="1124295"/>
            <a:chOff x="630251" y="1905064"/>
            <a:chExt cx="1632857" cy="1124295"/>
          </a:xfrm>
        </p:grpSpPr>
        <p:sp>
          <p:nvSpPr>
            <p:cNvPr id="30" name="Pentagon 7">
              <a:extLst>
                <a:ext uri="{FF2B5EF4-FFF2-40B4-BE49-F238E27FC236}">
                  <a16:creationId xmlns:a16="http://schemas.microsoft.com/office/drawing/2014/main" id="{BC455E41-5F9E-496F-984A-40915D2B24D9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solidFill>
                    <a:schemeClr val="tx1"/>
                  </a:solidFill>
                </a:rPr>
                <a:t>&lt;</a:t>
              </a:r>
              <a:r>
                <a:rPr lang="tr-TR" sz="2800" dirty="0" err="1">
                  <a:solidFill>
                    <a:schemeClr val="tx1"/>
                  </a:solidFill>
                </a:rPr>
                <a:t>td</a:t>
              </a:r>
              <a:r>
                <a:rPr lang="tr-TR" sz="28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31" name="Dikdörtgen: Köşeleri Yuvarlatılmış 2">
              <a:extLst>
                <a:ext uri="{FF2B5EF4-FFF2-40B4-BE49-F238E27FC236}">
                  <a16:creationId xmlns:a16="http://schemas.microsoft.com/office/drawing/2014/main" id="{CE6EE3CA-2B43-4622-B09F-1CF0451686D6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dirty="0" err="1"/>
                <a:t>Table</a:t>
              </a:r>
              <a:r>
                <a:rPr lang="tr-TR" sz="1400" dirty="0"/>
                <a:t> data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4CEA64-3A2F-48B2-A8B0-122B23DBCFE3}"/>
              </a:ext>
            </a:extLst>
          </p:cNvPr>
          <p:cNvGrpSpPr/>
          <p:nvPr/>
        </p:nvGrpSpPr>
        <p:grpSpPr>
          <a:xfrm>
            <a:off x="589517" y="4848751"/>
            <a:ext cx="1632857" cy="1124295"/>
            <a:chOff x="630251" y="1905064"/>
            <a:chExt cx="1632857" cy="1124295"/>
          </a:xfrm>
        </p:grpSpPr>
        <p:sp>
          <p:nvSpPr>
            <p:cNvPr id="36" name="Pentagon 7">
              <a:extLst>
                <a:ext uri="{FF2B5EF4-FFF2-40B4-BE49-F238E27FC236}">
                  <a16:creationId xmlns:a16="http://schemas.microsoft.com/office/drawing/2014/main" id="{14A1C3FA-E1E8-4235-9049-062A29775656}"/>
                </a:ext>
              </a:extLst>
            </p:cNvPr>
            <p:cNvSpPr/>
            <p:nvPr/>
          </p:nvSpPr>
          <p:spPr>
            <a:xfrm>
              <a:off x="630251" y="1905064"/>
              <a:ext cx="1632857" cy="927462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solidFill>
                    <a:schemeClr val="tx1"/>
                  </a:solidFill>
                </a:rPr>
                <a:t>&lt;</a:t>
              </a:r>
              <a:r>
                <a:rPr lang="tr-TR" sz="2800" dirty="0" err="1">
                  <a:solidFill>
                    <a:schemeClr val="tx1"/>
                  </a:solidFill>
                </a:rPr>
                <a:t>th</a:t>
              </a:r>
              <a:r>
                <a:rPr lang="tr-TR" sz="2800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38" name="Dikdörtgen: Köşeleri Yuvarlatılmış 2">
              <a:extLst>
                <a:ext uri="{FF2B5EF4-FFF2-40B4-BE49-F238E27FC236}">
                  <a16:creationId xmlns:a16="http://schemas.microsoft.com/office/drawing/2014/main" id="{611D8599-CAE8-4202-9168-9744A76232E1}"/>
                </a:ext>
              </a:extLst>
            </p:cNvPr>
            <p:cNvSpPr/>
            <p:nvPr/>
          </p:nvSpPr>
          <p:spPr>
            <a:xfrm>
              <a:off x="630251" y="2731611"/>
              <a:ext cx="1166538" cy="297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200" dirty="0" err="1"/>
                <a:t>Table</a:t>
              </a:r>
              <a:r>
                <a:rPr lang="tr-TR" sz="1200" dirty="0"/>
                <a:t> </a:t>
              </a:r>
              <a:r>
                <a:rPr lang="tr-TR" sz="1200" dirty="0" err="1"/>
                <a:t>head</a:t>
              </a:r>
              <a:endParaRPr lang="tr-TR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8AB71-1DBB-4719-80CF-0CB8311617A3}"/>
              </a:ext>
            </a:extLst>
          </p:cNvPr>
          <p:cNvGrpSpPr/>
          <p:nvPr/>
        </p:nvGrpSpPr>
        <p:grpSpPr>
          <a:xfrm>
            <a:off x="7259722" y="1902948"/>
            <a:ext cx="4539372" cy="773624"/>
            <a:chOff x="7259722" y="1902948"/>
            <a:chExt cx="4539372" cy="773624"/>
          </a:xfrm>
        </p:grpSpPr>
        <p:cxnSp>
          <p:nvCxnSpPr>
            <p:cNvPr id="42" name="Elbow Connector 41"/>
            <p:cNvCxnSpPr>
              <a:cxnSpLocks/>
            </p:cNvCxnSpPr>
            <p:nvPr/>
          </p:nvCxnSpPr>
          <p:spPr>
            <a:xfrm flipV="1">
              <a:off x="7259722" y="2164558"/>
              <a:ext cx="3467686" cy="490572"/>
            </a:xfrm>
            <a:prstGeom prst="bentConnector3">
              <a:avLst>
                <a:gd name="adj1" fmla="val -22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615322" y="1902948"/>
              <a:ext cx="1183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-94"/>
                </a:rPr>
                <a:t>th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B480D6-F2A9-4334-9ACC-41538E0FAA5E}"/>
                </a:ext>
              </a:extLst>
            </p:cNvPr>
            <p:cNvCxnSpPr/>
            <p:nvPr/>
          </p:nvCxnSpPr>
          <p:spPr>
            <a:xfrm flipV="1">
              <a:off x="8462460" y="2164558"/>
              <a:ext cx="0" cy="500809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E25314-8188-4DC9-AADA-32FA1805F483}"/>
                </a:ext>
              </a:extLst>
            </p:cNvPr>
            <p:cNvCxnSpPr/>
            <p:nvPr/>
          </p:nvCxnSpPr>
          <p:spPr>
            <a:xfrm flipV="1">
              <a:off x="9840416" y="2175763"/>
              <a:ext cx="0" cy="500809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966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701800"/>
            <a:ext cx="5181600" cy="4392692"/>
          </a:xfrm>
          <a:prstGeom prst="roundRect">
            <a:avLst>
              <a:gd name="adj" fmla="val 12272"/>
            </a:avLst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&lt;table&gt;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&lt;thead&gt;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&lt;tr&gt;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&lt;th&gt;S.N.&lt;/th&gt;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&lt;th&gt;Adı Soyadı&lt;/th&gt;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&lt;/tr&gt;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&lt;/thead&gt;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&lt;tbody&gt;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&lt;tr&gt;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&lt;td&gt;1&lt;/td&gt;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&lt;td&gt;Ali Gel&lt;/td&gt;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&lt;/tr&gt;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&lt;tr&gt;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&lt;td&gt;2&lt;/td&gt;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	&lt;td&gt;Veli Koş&lt;/td&gt;</a:t>
            </a:r>
          </a:p>
          <a:p>
            <a:pPr marL="6858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+mn-lt"/>
              </a:rPr>
              <a:t>	&lt;/tr&gt;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&lt;/tbody&gt;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&lt;/table&gt;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43635908"/>
              </p:ext>
            </p:extLst>
          </p:nvPr>
        </p:nvGraphicFramePr>
        <p:xfrm>
          <a:off x="6400800" y="1701800"/>
          <a:ext cx="4953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76118483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29191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Montserrat" panose="00000500000000000000" pitchFamily="2" charset="-94"/>
                        </a:rPr>
                        <a:t>S.N.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Montserrat" panose="00000500000000000000" pitchFamily="2" charset="-94"/>
                        </a:rPr>
                        <a:t>Adı Soyadı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2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Ali Gel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3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Veli Koş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2242"/>
                  </a:ext>
                </a:extLst>
              </a:tr>
            </a:tbl>
          </a:graphicData>
        </a:graphic>
      </p:graphicFrame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6F33547A-1CDB-4593-AE1B-FA445DC4D18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</p:spTree>
    <p:extLst>
      <p:ext uri="{BB962C8B-B14F-4D97-AF65-F5344CB8AC3E}">
        <p14:creationId xmlns:p14="http://schemas.microsoft.com/office/powerpoint/2010/main" val="39807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9378" y="1572217"/>
            <a:ext cx="10833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ontserrat" panose="00000500000000000000" pitchFamily="2" charset="-94"/>
              </a:rPr>
              <a:t>Süper lig puan tablosu oluşturunuz.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A76C02A-EB8C-4974-ABE5-F663B30F1ED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6709"/>
              </p:ext>
            </p:extLst>
          </p:nvPr>
        </p:nvGraphicFramePr>
        <p:xfrm>
          <a:off x="2253580" y="2316480"/>
          <a:ext cx="513856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668">
                  <a:extLst>
                    <a:ext uri="{9D8B030D-6E8A-4147-A177-3AD203B41FA5}">
                      <a16:colId xmlns:a16="http://schemas.microsoft.com/office/drawing/2014/main" val="2088142231"/>
                    </a:ext>
                  </a:extLst>
                </a:gridCol>
                <a:gridCol w="468128">
                  <a:extLst>
                    <a:ext uri="{9D8B030D-6E8A-4147-A177-3AD203B41FA5}">
                      <a16:colId xmlns:a16="http://schemas.microsoft.com/office/drawing/2014/main" val="2964210666"/>
                    </a:ext>
                  </a:extLst>
                </a:gridCol>
                <a:gridCol w="468128">
                  <a:extLst>
                    <a:ext uri="{9D8B030D-6E8A-4147-A177-3AD203B41FA5}">
                      <a16:colId xmlns:a16="http://schemas.microsoft.com/office/drawing/2014/main" val="871780752"/>
                    </a:ext>
                  </a:extLst>
                </a:gridCol>
                <a:gridCol w="468128">
                  <a:extLst>
                    <a:ext uri="{9D8B030D-6E8A-4147-A177-3AD203B41FA5}">
                      <a16:colId xmlns:a16="http://schemas.microsoft.com/office/drawing/2014/main" val="1044947468"/>
                    </a:ext>
                  </a:extLst>
                </a:gridCol>
                <a:gridCol w="429117">
                  <a:extLst>
                    <a:ext uri="{9D8B030D-6E8A-4147-A177-3AD203B41FA5}">
                      <a16:colId xmlns:a16="http://schemas.microsoft.com/office/drawing/2014/main" val="3763241798"/>
                    </a:ext>
                  </a:extLst>
                </a:gridCol>
                <a:gridCol w="507139">
                  <a:extLst>
                    <a:ext uri="{9D8B030D-6E8A-4147-A177-3AD203B41FA5}">
                      <a16:colId xmlns:a16="http://schemas.microsoft.com/office/drawing/2014/main" val="98938345"/>
                    </a:ext>
                  </a:extLst>
                </a:gridCol>
                <a:gridCol w="468128">
                  <a:extLst>
                    <a:ext uri="{9D8B030D-6E8A-4147-A177-3AD203B41FA5}">
                      <a16:colId xmlns:a16="http://schemas.microsoft.com/office/drawing/2014/main" val="1457729090"/>
                    </a:ext>
                  </a:extLst>
                </a:gridCol>
                <a:gridCol w="468128">
                  <a:extLst>
                    <a:ext uri="{9D8B030D-6E8A-4147-A177-3AD203B41FA5}">
                      <a16:colId xmlns:a16="http://schemas.microsoft.com/office/drawing/2014/main" val="243779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Montserrat" panose="00000500000000000000" pitchFamily="2" charset="-94"/>
                        </a:rPr>
                        <a:t>Takım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latin typeface="Montserrat" panose="00000500000000000000" pitchFamily="2" charset="-9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ontserrat" panose="00000500000000000000" pitchFamily="2" charset="-94"/>
                        </a:rPr>
                        <a:t>P</a:t>
                      </a:r>
                      <a:endParaRPr lang="tr-TR" b="1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6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Beşiktaş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94"/>
                        </a:rPr>
                        <a:t>25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6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Fenerbahçe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94"/>
                        </a:rPr>
                        <a:t>22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50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Galatasaray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94"/>
                        </a:rPr>
                        <a:t>22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7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Bursaspor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94"/>
                        </a:rPr>
                        <a:t>19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98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Trabzonspor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tserrat" panose="00000500000000000000" pitchFamily="2" charset="-94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94"/>
                        </a:rPr>
                        <a:t>16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8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890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0097922-D7B8-4EB0-93AF-EAC1AF361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9918" y="1702285"/>
            <a:ext cx="3519881" cy="736040"/>
          </a:xfrm>
          <a:effectLst/>
        </p:spPr>
        <p:txBody>
          <a:bodyPr anchor="t"/>
          <a:lstStyle/>
          <a:p>
            <a:pPr marL="0" indent="0">
              <a:buNone/>
            </a:pPr>
            <a:r>
              <a:rPr lang="tr-TR" dirty="0"/>
              <a:t>Yatayda hücre birleştirmek için kullanılır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B16591BF-45A6-47E6-A2B6-F0D34DEFC11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</a:t>
            </a:r>
          </a:p>
        </p:txBody>
      </p:sp>
      <p:sp>
        <p:nvSpPr>
          <p:cNvPr id="6" name="Pentagon 5"/>
          <p:cNvSpPr/>
          <p:nvPr/>
        </p:nvSpPr>
        <p:spPr>
          <a:xfrm>
            <a:off x="498454" y="1701800"/>
            <a:ext cx="1925264" cy="736524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" panose="00000500000000000000" pitchFamily="2" charset="-94"/>
              </a:rPr>
              <a:t>colspan</a:t>
            </a:r>
            <a:endParaRPr lang="tr-TR" sz="3200" dirty="0">
              <a:latin typeface="Montserrat" panose="00000500000000000000" pitchFamily="2" charset="-94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6348028" y="1698402"/>
            <a:ext cx="1925264" cy="736524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" panose="00000500000000000000" pitchFamily="2" charset="-94"/>
              </a:rPr>
              <a:t>rowspan</a:t>
            </a:r>
            <a:endParaRPr lang="tr-TR" sz="3200" dirty="0">
              <a:latin typeface="Montserrat" panose="00000500000000000000" pitchFamily="2" charset="-94"/>
            </a:endParaRP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62219C2-1660-4CBC-A371-65EFB05CBDE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14955634"/>
              </p:ext>
            </p:extLst>
          </p:nvPr>
        </p:nvGraphicFramePr>
        <p:xfrm>
          <a:off x="613029" y="3224747"/>
          <a:ext cx="54895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842">
                  <a:extLst>
                    <a:ext uri="{9D8B030D-6E8A-4147-A177-3AD203B41FA5}">
                      <a16:colId xmlns:a16="http://schemas.microsoft.com/office/drawing/2014/main" val="1141138922"/>
                    </a:ext>
                  </a:extLst>
                </a:gridCol>
                <a:gridCol w="1829842">
                  <a:extLst>
                    <a:ext uri="{9D8B030D-6E8A-4147-A177-3AD203B41FA5}">
                      <a16:colId xmlns:a16="http://schemas.microsoft.com/office/drawing/2014/main" val="1266613041"/>
                    </a:ext>
                  </a:extLst>
                </a:gridCol>
                <a:gridCol w="1829842">
                  <a:extLst>
                    <a:ext uri="{9D8B030D-6E8A-4147-A177-3AD203B41FA5}">
                      <a16:colId xmlns:a16="http://schemas.microsoft.com/office/drawing/2014/main" val="4217257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19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  <a:latin typeface="Montserrat" panose="00000500000000000000" pitchFamily="2" charset="-94"/>
                        </a:rPr>
                        <a:t>colspan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5122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  <a:latin typeface="Montserrat" panose="00000500000000000000" pitchFamily="2" charset="-94"/>
                        </a:rPr>
                        <a:t>rowspan</a:t>
                      </a:r>
                    </a:p>
                  </a:txBody>
                  <a:tcPr anchor="ctr">
                    <a:solidFill>
                      <a:srgbClr val="400BD7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20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8689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117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3D78EE-EE8B-4A19-A214-ABB1FD75A80C}"/>
              </a:ext>
            </a:extLst>
          </p:cNvPr>
          <p:cNvSpPr txBox="1"/>
          <p:nvPr/>
        </p:nvSpPr>
        <p:spPr>
          <a:xfrm>
            <a:off x="6431373" y="3224747"/>
            <a:ext cx="5220580" cy="106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2000" tIns="252000" rIns="252000" bIns="252000" rtlCol="0">
            <a:spAutoFit/>
          </a:bodyPr>
          <a:lstStyle/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colspan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="2"&gt;&lt;/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rowspan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="3"&gt;&lt;/</a:t>
            </a:r>
            <a:r>
              <a:rPr lang="tr-TR" dirty="0" err="1">
                <a:latin typeface="Consolas" panose="020B0609020204030204" pitchFamily="49" charset="0"/>
                <a:cs typeface="Courier New" panose="02070309020205020404" pitchFamily="49" charset="0"/>
              </a:rPr>
              <a:t>td</a:t>
            </a: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2A8D2E-2C6C-49BF-8878-A802E5DF04B2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C8A77A85-0247-4365-ACF3-5CC7C6962C29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phic 13" descr="Meeting">
              <a:extLst>
                <a:ext uri="{FF2B5EF4-FFF2-40B4-BE49-F238E27FC236}">
                  <a16:creationId xmlns:a16="http://schemas.microsoft.com/office/drawing/2014/main" id="{266310CF-A69D-4E25-857F-97D8D4992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E5278DB-A8A8-4A84-9194-65865C0DACAF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sp>
        <p:nvSpPr>
          <p:cNvPr id="16" name="İçerik Yer Tutucusu 3">
            <a:extLst>
              <a:ext uri="{FF2B5EF4-FFF2-40B4-BE49-F238E27FC236}">
                <a16:creationId xmlns:a16="http://schemas.microsoft.com/office/drawing/2014/main" id="{55A4C6DC-9782-40C4-84AD-3303E062EB6F}"/>
              </a:ext>
            </a:extLst>
          </p:cNvPr>
          <p:cNvSpPr txBox="1">
            <a:spLocks/>
          </p:cNvSpPr>
          <p:nvPr/>
        </p:nvSpPr>
        <p:spPr>
          <a:xfrm>
            <a:off x="8386585" y="1698885"/>
            <a:ext cx="3519881" cy="73604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685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tr-TR" dirty="0"/>
              <a:t>Dikeyde hücre birleştirmek için kullanılır</a:t>
            </a:r>
          </a:p>
        </p:txBody>
      </p:sp>
    </p:spTree>
    <p:extLst>
      <p:ext uri="{BB962C8B-B14F-4D97-AF65-F5344CB8AC3E}">
        <p14:creationId xmlns:p14="http://schemas.microsoft.com/office/powerpoint/2010/main" val="39681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8" grpId="0" animBg="1"/>
      <p:bldP spid="2" grpId="0" animBg="1"/>
      <p:bldP spid="1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Tablolar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3247" y="1580606"/>
            <a:ext cx="931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ontserrat" panose="00000500000000000000" pitchFamily="2" charset="-94"/>
              </a:rPr>
              <a:t>Aşağıdaki tabloyu oluşturunuz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9A8340C-39E8-40AB-B44D-F5DF7552E6A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69882140"/>
              </p:ext>
            </p:extLst>
          </p:nvPr>
        </p:nvGraphicFramePr>
        <p:xfrm>
          <a:off x="2203247" y="2268349"/>
          <a:ext cx="9505628" cy="33459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54">
                  <a:extLst>
                    <a:ext uri="{9D8B030D-6E8A-4147-A177-3AD203B41FA5}">
                      <a16:colId xmlns:a16="http://schemas.microsoft.com/office/drawing/2014/main" val="2086596915"/>
                    </a:ext>
                  </a:extLst>
                </a:gridCol>
                <a:gridCol w="625039">
                  <a:extLst>
                    <a:ext uri="{9D8B030D-6E8A-4147-A177-3AD203B41FA5}">
                      <a16:colId xmlns:a16="http://schemas.microsoft.com/office/drawing/2014/main" val="3042332834"/>
                    </a:ext>
                  </a:extLst>
                </a:gridCol>
                <a:gridCol w="1357947">
                  <a:extLst>
                    <a:ext uri="{9D8B030D-6E8A-4147-A177-3AD203B41FA5}">
                      <a16:colId xmlns:a16="http://schemas.microsoft.com/office/drawing/2014/main" val="207267373"/>
                    </a:ext>
                  </a:extLst>
                </a:gridCol>
                <a:gridCol w="1357947">
                  <a:extLst>
                    <a:ext uri="{9D8B030D-6E8A-4147-A177-3AD203B41FA5}">
                      <a16:colId xmlns:a16="http://schemas.microsoft.com/office/drawing/2014/main" val="3441960717"/>
                    </a:ext>
                  </a:extLst>
                </a:gridCol>
                <a:gridCol w="1357947">
                  <a:extLst>
                    <a:ext uri="{9D8B030D-6E8A-4147-A177-3AD203B41FA5}">
                      <a16:colId xmlns:a16="http://schemas.microsoft.com/office/drawing/2014/main" val="2368798321"/>
                    </a:ext>
                  </a:extLst>
                </a:gridCol>
                <a:gridCol w="1357947">
                  <a:extLst>
                    <a:ext uri="{9D8B030D-6E8A-4147-A177-3AD203B41FA5}">
                      <a16:colId xmlns:a16="http://schemas.microsoft.com/office/drawing/2014/main" val="864357711"/>
                    </a:ext>
                  </a:extLst>
                </a:gridCol>
                <a:gridCol w="1357947">
                  <a:extLst>
                    <a:ext uri="{9D8B030D-6E8A-4147-A177-3AD203B41FA5}">
                      <a16:colId xmlns:a16="http://schemas.microsoft.com/office/drawing/2014/main" val="978262775"/>
                    </a:ext>
                  </a:extLst>
                </a:gridCol>
              </a:tblGrid>
              <a:tr h="477986">
                <a:tc gridSpan="7">
                  <a:txBody>
                    <a:bodyPr/>
                    <a:lstStyle/>
                    <a:p>
                      <a:pPr algn="ctr"/>
                      <a:r>
                        <a:rPr lang="tr-TR" dirty="0"/>
                        <a:t>Zaman</a:t>
                      </a:r>
                      <a:r>
                        <a:rPr lang="tr-TR" baseline="0" dirty="0"/>
                        <a:t> Çizelgesi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40722"/>
                  </a:ext>
                </a:extLst>
              </a:tr>
              <a:tr h="477986">
                <a:tc>
                  <a:txBody>
                    <a:bodyPr/>
                    <a:lstStyle/>
                    <a:p>
                      <a:r>
                        <a:rPr lang="tr-TR" dirty="0"/>
                        <a:t>Günler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Ptesi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Salı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Çars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Perş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Cuma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86994"/>
                  </a:ext>
                </a:extLst>
              </a:tr>
              <a:tr h="477986">
                <a:tc rowSpan="5">
                  <a:txBody>
                    <a:bodyPr/>
                    <a:lstStyle/>
                    <a:p>
                      <a:r>
                        <a:rPr lang="tr-TR" dirty="0"/>
                        <a:t>Saatler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Türkçe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Mat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Türkçe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Mat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Fen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6899"/>
                  </a:ext>
                </a:extLst>
              </a:tr>
              <a:tr h="477986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Türkçe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Mat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Türkçe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Mat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Fen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44232"/>
                  </a:ext>
                </a:extLst>
              </a:tr>
              <a:tr h="477986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tr-TR" dirty="0"/>
                        <a:t>DİNLENME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110973"/>
                  </a:ext>
                </a:extLst>
              </a:tr>
              <a:tr h="477986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Sosyal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Müzik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Sosyal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Fen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Din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1019"/>
                  </a:ext>
                </a:extLst>
              </a:tr>
              <a:tr h="477986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Sosyal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Beden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Sosyal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Fen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Din</a:t>
                      </a:r>
                      <a:endParaRPr lang="tr-TR" dirty="0">
                        <a:latin typeface="Montserrat" panose="00000500000000000000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117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351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58346F-60AB-48E7-A2C8-5AACC0F1419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D7B05F6-EB5B-4085-80C3-2AE2951961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87791" y="1743836"/>
            <a:ext cx="10859924" cy="1150429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tr-TR" dirty="0"/>
              <a:t>Kullanıcıdan bilgi almak için  kullanılan yapılara form denir. Form içinde </a:t>
            </a:r>
            <a:r>
              <a:rPr lang="tr-TR" dirty="0" err="1"/>
              <a:t>textbox</a:t>
            </a:r>
            <a:r>
              <a:rPr lang="tr-TR" dirty="0"/>
              <a:t>, </a:t>
            </a:r>
            <a:r>
              <a:rPr lang="tr-TR" dirty="0" err="1"/>
              <a:t>button</a:t>
            </a:r>
            <a:r>
              <a:rPr lang="tr-TR" dirty="0"/>
              <a:t>,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button</a:t>
            </a:r>
            <a:r>
              <a:rPr lang="tr-TR" dirty="0"/>
              <a:t>, </a:t>
            </a:r>
            <a:r>
              <a:rPr lang="tr-TR" dirty="0" err="1"/>
              <a:t>checkbox</a:t>
            </a:r>
            <a:r>
              <a:rPr lang="tr-TR" dirty="0"/>
              <a:t> </a:t>
            </a:r>
            <a:r>
              <a:rPr lang="tr-TR" dirty="0" err="1"/>
              <a:t>vb</a:t>
            </a:r>
            <a:r>
              <a:rPr lang="tr-TR" dirty="0"/>
              <a:t> elemanlar olabilir.</a:t>
            </a:r>
          </a:p>
          <a:p>
            <a:endParaRPr lang="tr-TR" dirty="0"/>
          </a:p>
        </p:txBody>
      </p:sp>
      <p:sp>
        <p:nvSpPr>
          <p:cNvPr id="10" name="Pentagon 9"/>
          <p:cNvSpPr/>
          <p:nvPr/>
        </p:nvSpPr>
        <p:spPr>
          <a:xfrm>
            <a:off x="787791" y="2757208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latin typeface="Montserrat" panose="00000500000000000000" pitchFamily="2" charset="-94"/>
              </a:rPr>
              <a:t>form</a:t>
            </a:r>
            <a:endParaRPr lang="tr-TR" sz="3200" dirty="0">
              <a:latin typeface="Montserrat" panose="00000500000000000000" pitchFamily="2" charset="-9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0648" y="3036273"/>
            <a:ext cx="753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Tüm form elemanlarını içinde barındıran taşıyıcıdır.</a:t>
            </a:r>
          </a:p>
        </p:txBody>
      </p:sp>
      <p:sp>
        <p:nvSpPr>
          <p:cNvPr id="14" name="Pentagon 13"/>
          <p:cNvSpPr/>
          <p:nvPr/>
        </p:nvSpPr>
        <p:spPr>
          <a:xfrm>
            <a:off x="787791" y="3963735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Montserrat" panose="00000500000000000000" pitchFamily="2" charset="-94"/>
              </a:rPr>
              <a:t>input</a:t>
            </a:r>
            <a:endParaRPr lang="tr-TR" sz="2800" dirty="0">
              <a:latin typeface="Montserrat" panose="00000500000000000000" pitchFamily="2" charset="-9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0648" y="4104300"/>
            <a:ext cx="753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Kullanıcıdan bilgi almak için kullanılan form elemanlarının genel ismi</a:t>
            </a:r>
          </a:p>
        </p:txBody>
      </p:sp>
      <p:sp>
        <p:nvSpPr>
          <p:cNvPr id="18" name="Pentagon 17"/>
          <p:cNvSpPr/>
          <p:nvPr/>
        </p:nvSpPr>
        <p:spPr>
          <a:xfrm>
            <a:off x="787791" y="5168196"/>
            <a:ext cx="1632857" cy="92746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Montserrat" panose="00000500000000000000" pitchFamily="2" charset="-94"/>
              </a:rPr>
              <a:t>label</a:t>
            </a:r>
            <a:endParaRPr lang="tr-TR" sz="2800" dirty="0">
              <a:latin typeface="Montserrat" panose="00000500000000000000" pitchFamily="2" charset="-9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20648" y="5310827"/>
            <a:ext cx="753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Kullanıcıya form elemanı ile ilgili bilgi vermek için kullanılan eleman</a:t>
            </a:r>
          </a:p>
        </p:txBody>
      </p:sp>
    </p:spTree>
    <p:extLst>
      <p:ext uri="{BB962C8B-B14F-4D97-AF65-F5344CB8AC3E}">
        <p14:creationId xmlns:p14="http://schemas.microsoft.com/office/powerpoint/2010/main" val="2164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  <p:bldP spid="11" grpId="0"/>
      <p:bldP spid="14" grpId="0" animBg="1"/>
      <p:bldP spid="15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251F80-7EC1-40DB-BED7-D678E275A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Nedir?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98F20-3A85-45BB-AEAC-E158650EA50A}"/>
              </a:ext>
            </a:extLst>
          </p:cNvPr>
          <p:cNvSpPr txBox="1"/>
          <p:nvPr/>
        </p:nvSpPr>
        <p:spPr>
          <a:xfrm>
            <a:off x="578965" y="2117485"/>
            <a:ext cx="472116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600" dirty="0">
                <a:solidFill>
                  <a:srgbClr val="00A818"/>
                </a:solidFill>
                <a:latin typeface="Montserrat Black" panose="00000A00000000000000" pitchFamily="2" charset="-94"/>
              </a:rPr>
              <a:t>&lt;</a:t>
            </a:r>
            <a:r>
              <a:rPr lang="tr-TR" sz="1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2" charset="-94"/>
              </a:rPr>
              <a:t>tag</a:t>
            </a:r>
            <a:r>
              <a:rPr lang="tr-TR" sz="11600" dirty="0">
                <a:solidFill>
                  <a:srgbClr val="00A818"/>
                </a:solidFill>
                <a:latin typeface="Montserrat Black" panose="00000A00000000000000" pitchFamily="2" charset="-94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33741-0548-4939-AF8E-5F5F3248F600}"/>
              </a:ext>
            </a:extLst>
          </p:cNvPr>
          <p:cNvSpPr txBox="1"/>
          <p:nvPr/>
        </p:nvSpPr>
        <p:spPr>
          <a:xfrm>
            <a:off x="5521569" y="1936522"/>
            <a:ext cx="5795011" cy="49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latin typeface="Montserrat" panose="00000500000000000000" pitchFamily="2" charset="-94"/>
              </a:rPr>
              <a:t>Html komutlarına </a:t>
            </a:r>
            <a:r>
              <a:rPr lang="tr-TR" b="1" dirty="0">
                <a:latin typeface="Montserrat" panose="00000500000000000000" pitchFamily="2" charset="-94"/>
              </a:rPr>
              <a:t>tag</a:t>
            </a:r>
            <a:r>
              <a:rPr lang="tr-TR" dirty="0">
                <a:latin typeface="Montserrat" panose="00000500000000000000" pitchFamily="2" charset="-94"/>
              </a:rPr>
              <a:t> denir.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latin typeface="Montserrat" panose="00000500000000000000" pitchFamily="2" charset="-94"/>
              </a:rPr>
              <a:t>Taglar büyüktür küçüktür işaretlerinin arasına yazılır.</a:t>
            </a:r>
            <a:br>
              <a:rPr lang="tr-TR" b="1" dirty="0">
                <a:latin typeface="Montserrat" panose="00000500000000000000" pitchFamily="2" charset="-94"/>
              </a:rPr>
            </a:b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Örnek:   &lt;html&gt;   &lt;b&gt;   &lt;u&gt;  &lt;p&gt;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dirty="0">
                <a:latin typeface="Montserrat" panose="00000500000000000000" pitchFamily="2" charset="-94"/>
              </a:rPr>
              <a:t>İstisnalar dışında tagların başlangıç ve bitişleri vardır. Bitiş tagları «/» işareti ile belirtilir.</a:t>
            </a:r>
            <a:br>
              <a:rPr lang="tr-TR" dirty="0">
                <a:latin typeface="Montserrat" panose="00000500000000000000" pitchFamily="2" charset="-94"/>
              </a:rPr>
            </a:b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Örnek:  &lt;b&gt;Merhaba&lt;/b&gt;   &lt;p&gt;Nasılsın&lt;/p&gt;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94"/>
              </a:rPr>
              <a:t>İstisnalar</a:t>
            </a: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 &lt;</a:t>
            </a:r>
            <a:r>
              <a:rPr lang="tr-TR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img</a:t>
            </a: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&gt;, &lt;</a:t>
            </a:r>
            <a:r>
              <a:rPr lang="tr-TR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br</a:t>
            </a: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&gt; ve &lt;</a:t>
            </a:r>
            <a:r>
              <a:rPr lang="tr-TR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hr</a:t>
            </a: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&gt; </a:t>
            </a:r>
            <a:r>
              <a:rPr lang="tr-TR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dir</a:t>
            </a:r>
            <a:r>
              <a:rPr lang="tr-TR" i="1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endParaRPr lang="tr-TR" i="1" dirty="0">
              <a:latin typeface="Montserrat" panose="00000500000000000000" pitchFamily="2" charset="-94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9ED561"/>
              </a:buClr>
              <a:buFont typeface="Wingdings" panose="05000000000000000000" pitchFamily="2" charset="2"/>
              <a:buChar char=""/>
            </a:pPr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08DADB-4877-4902-96E3-7C4B07FF82ED}"/>
              </a:ext>
            </a:extLst>
          </p:cNvPr>
          <p:cNvGrpSpPr/>
          <p:nvPr/>
        </p:nvGrpSpPr>
        <p:grpSpPr>
          <a:xfrm>
            <a:off x="10152037" y="5121188"/>
            <a:ext cx="1654629" cy="1370139"/>
            <a:chOff x="810743" y="3905049"/>
            <a:chExt cx="1654629" cy="1370139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29C9B7F0-B5DB-475F-BB3B-73BC4E75BE2C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9" name="Graphic 8" descr="Meeting">
              <a:extLst>
                <a:ext uri="{FF2B5EF4-FFF2-40B4-BE49-F238E27FC236}">
                  <a16:creationId xmlns:a16="http://schemas.microsoft.com/office/drawing/2014/main" id="{2E344A4F-B934-401C-9A30-D3E946374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6F45A8-0D3B-4E0B-A1D0-9DF113B3BB21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78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9A877E42-3B13-47B5-A0DF-AAC325AB3DC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31A703F-3962-4962-985D-2C77F3582D0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102148" y="1760458"/>
            <a:ext cx="5696824" cy="3337084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&lt;form&gt;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&lt;label&gt;Eposta&lt;/label&gt;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&lt;input type="text"&gt;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	&lt;input type="button" </a:t>
            </a:r>
            <a:r>
              <a:rPr lang="tr-TR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="Kaydet"&gt;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tr-TR" sz="1400" dirty="0">
                <a:latin typeface="Consolas" panose="020B0609020204030204" pitchFamily="49" charset="0"/>
                <a:cs typeface="Courier New" panose="02070309020205020404" pitchFamily="49" charset="0"/>
              </a:rPr>
              <a:t>&lt;/form&gt;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4D41E2-7AF9-4CFD-A043-AAF7B9BF718E}"/>
              </a:ext>
            </a:extLst>
          </p:cNvPr>
          <p:cNvGrpSpPr/>
          <p:nvPr/>
        </p:nvGrpSpPr>
        <p:grpSpPr>
          <a:xfrm>
            <a:off x="1648952" y="2321168"/>
            <a:ext cx="6439970" cy="600840"/>
            <a:chOff x="1648952" y="2321168"/>
            <a:chExt cx="6439970" cy="600840"/>
          </a:xfrm>
        </p:grpSpPr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1C81381-85E7-46F6-BC9A-084A4F469E59}"/>
                </a:ext>
              </a:extLst>
            </p:cNvPr>
            <p:cNvSpPr txBox="1"/>
            <p:nvPr/>
          </p:nvSpPr>
          <p:spPr>
            <a:xfrm>
              <a:off x="7107563" y="2321168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Eposta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1C844A4-D378-4246-999A-C9994E3CAEDD}"/>
                </a:ext>
              </a:extLst>
            </p:cNvPr>
            <p:cNvSpPr/>
            <p:nvPr/>
          </p:nvSpPr>
          <p:spPr>
            <a:xfrm>
              <a:off x="1648952" y="2610315"/>
              <a:ext cx="2556284" cy="311693"/>
            </a:xfrm>
            <a:prstGeom prst="roundRect">
              <a:avLst/>
            </a:prstGeom>
            <a:noFill/>
            <a:ln w="25400" cmpd="dbl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89E7BAFA-0F25-4F49-9152-A9C4168346CD}"/>
                </a:ext>
              </a:extLst>
            </p:cNvPr>
            <p:cNvCxnSpPr>
              <a:stCxn id="2" idx="0"/>
              <a:endCxn id="13" idx="0"/>
            </p:cNvCxnSpPr>
            <p:nvPr/>
          </p:nvCxnSpPr>
          <p:spPr>
            <a:xfrm rot="5400000" flipH="1" flipV="1">
              <a:off x="5118095" y="130168"/>
              <a:ext cx="289147" cy="4671149"/>
            </a:xfrm>
            <a:prstGeom prst="curvedConnector3">
              <a:avLst>
                <a:gd name="adj1" fmla="val 179060"/>
              </a:avLst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66740B-6AF5-420D-95B8-823B9929AF99}"/>
              </a:ext>
            </a:extLst>
          </p:cNvPr>
          <p:cNvGrpSpPr/>
          <p:nvPr/>
        </p:nvGrpSpPr>
        <p:grpSpPr>
          <a:xfrm>
            <a:off x="1648952" y="2321169"/>
            <a:ext cx="8353177" cy="1263677"/>
            <a:chOff x="1648952" y="2321169"/>
            <a:chExt cx="8353177" cy="1263677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FFBA2ACA-ADB1-4337-9249-457DB7990E53}"/>
                </a:ext>
              </a:extLst>
            </p:cNvPr>
            <p:cNvSpPr/>
            <p:nvPr/>
          </p:nvSpPr>
          <p:spPr>
            <a:xfrm>
              <a:off x="8088922" y="2321169"/>
              <a:ext cx="1913207" cy="4360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D4EDF5C-8ECD-474D-8983-A314F35DDD6E}"/>
                </a:ext>
              </a:extLst>
            </p:cNvPr>
            <p:cNvSpPr/>
            <p:nvPr/>
          </p:nvSpPr>
          <p:spPr>
            <a:xfrm>
              <a:off x="1648952" y="3273153"/>
              <a:ext cx="2556284" cy="311693"/>
            </a:xfrm>
            <a:prstGeom prst="roundRect">
              <a:avLst/>
            </a:prstGeom>
            <a:noFill/>
            <a:ln w="25400" cmpd="dbl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69372CC-12F6-40FB-95BE-CB5B07586DC4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rot="5400000" flipH="1" flipV="1">
              <a:off x="5728368" y="-44005"/>
              <a:ext cx="515885" cy="611843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084F7-0A03-4269-9136-2D23FBE41B8D}"/>
              </a:ext>
            </a:extLst>
          </p:cNvPr>
          <p:cNvGrpSpPr/>
          <p:nvPr/>
        </p:nvGrpSpPr>
        <p:grpSpPr>
          <a:xfrm>
            <a:off x="1648952" y="2321168"/>
            <a:ext cx="9534863" cy="1947769"/>
            <a:chOff x="1648952" y="2321168"/>
            <a:chExt cx="9534863" cy="1947769"/>
          </a:xfrm>
        </p:grpSpPr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8A9D7535-799F-4F3B-9E83-FB9EA1C9D61E}"/>
                </a:ext>
              </a:extLst>
            </p:cNvPr>
            <p:cNvSpPr/>
            <p:nvPr/>
          </p:nvSpPr>
          <p:spPr>
            <a:xfrm>
              <a:off x="10044333" y="2321168"/>
              <a:ext cx="1139482" cy="4360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Montserrat" panose="00000500000000000000" pitchFamily="2" charset="-94"/>
                </a:rPr>
                <a:t>Kaydet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6A377D-C36B-4A06-9DAF-D8762DFFB3FD}"/>
                </a:ext>
              </a:extLst>
            </p:cNvPr>
            <p:cNvSpPr/>
            <p:nvPr/>
          </p:nvSpPr>
          <p:spPr>
            <a:xfrm>
              <a:off x="1648952" y="3957244"/>
              <a:ext cx="3906988" cy="311693"/>
            </a:xfrm>
            <a:prstGeom prst="roundRect">
              <a:avLst/>
            </a:prstGeom>
            <a:noFill/>
            <a:ln w="25400" cmpd="dbl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49CFD9ED-A269-452D-ADEA-30F05526FEF0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rot="5400000" flipH="1" flipV="1">
              <a:off x="6508272" y="-148558"/>
              <a:ext cx="1199977" cy="701162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87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58346F-60AB-48E7-A2C8-5AACC0F1419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D7B05F6-EB5B-4085-80C3-2AE2951961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454963" y="1609651"/>
            <a:ext cx="9196990" cy="435416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Form </a:t>
            </a:r>
            <a:r>
              <a:rPr lang="tr-TR" b="1" dirty="0" err="1"/>
              <a:t>tagının</a:t>
            </a:r>
            <a:r>
              <a:rPr lang="tr-TR" b="1" dirty="0"/>
              <a:t> sahip olduğu çeşitli </a:t>
            </a:r>
            <a:r>
              <a:rPr lang="tr-TR" b="1" dirty="0" err="1"/>
              <a:t>attribute</a:t>
            </a:r>
            <a:r>
              <a:rPr lang="tr-TR" b="1" dirty="0"/>
              <a:t> </a:t>
            </a:r>
            <a:r>
              <a:rPr lang="tr-TR" b="1" dirty="0" err="1"/>
              <a:t>lar</a:t>
            </a:r>
            <a:r>
              <a:rPr lang="tr-TR" b="1" dirty="0"/>
              <a:t> vardır.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42CF1A-0712-4A8C-88A0-9107C0E07628}"/>
              </a:ext>
            </a:extLst>
          </p:cNvPr>
          <p:cNvGrpSpPr/>
          <p:nvPr/>
        </p:nvGrpSpPr>
        <p:grpSpPr>
          <a:xfrm>
            <a:off x="1793209" y="4855398"/>
            <a:ext cx="9169680" cy="752075"/>
            <a:chOff x="787791" y="2377662"/>
            <a:chExt cx="9169680" cy="752075"/>
          </a:xfrm>
        </p:grpSpPr>
        <p:sp>
          <p:nvSpPr>
            <p:cNvPr id="10" name="Pentagon 9"/>
            <p:cNvSpPr/>
            <p:nvPr/>
          </p:nvSpPr>
          <p:spPr>
            <a:xfrm>
              <a:off x="787791" y="2377662"/>
              <a:ext cx="1632857" cy="752075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 err="1">
                  <a:latin typeface="Montserrat" panose="00000500000000000000" pitchFamily="2" charset="-94"/>
                </a:rPr>
                <a:t>method</a:t>
              </a:r>
              <a:endParaRPr lang="tr-TR" sz="2000" dirty="0">
                <a:latin typeface="Montserrat" panose="00000500000000000000" pitchFamily="2" charset="-9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18288" y="2415276"/>
              <a:ext cx="7539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Genellikle post veya </a:t>
              </a:r>
              <a:r>
                <a:rPr lang="tr-TR" dirty="0" err="1">
                  <a:latin typeface="Montserrat" panose="00000500000000000000" pitchFamily="2" charset="-94"/>
                </a:rPr>
                <a:t>get</a:t>
              </a:r>
              <a:r>
                <a:rPr lang="tr-TR" dirty="0">
                  <a:latin typeface="Montserrat" panose="00000500000000000000" pitchFamily="2" charset="-94"/>
                </a:rPr>
                <a:t> değeri alır. Formdaki bilgilerin sunucuya hangi yöntemle gönderileceğini belirler.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7FF646-F8BE-48DA-BEEE-DDAC2BCEBE2E}"/>
              </a:ext>
            </a:extLst>
          </p:cNvPr>
          <p:cNvGrpSpPr/>
          <p:nvPr/>
        </p:nvGrpSpPr>
        <p:grpSpPr>
          <a:xfrm>
            <a:off x="1793209" y="3586462"/>
            <a:ext cx="9169680" cy="752075"/>
            <a:chOff x="787791" y="3511909"/>
            <a:chExt cx="9169680" cy="752075"/>
          </a:xfrm>
        </p:grpSpPr>
        <p:sp>
          <p:nvSpPr>
            <p:cNvPr id="14" name="Pentagon 13"/>
            <p:cNvSpPr/>
            <p:nvPr/>
          </p:nvSpPr>
          <p:spPr>
            <a:xfrm>
              <a:off x="787791" y="3511909"/>
              <a:ext cx="1632857" cy="752075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 err="1">
                  <a:latin typeface="Montserrat" panose="00000500000000000000" pitchFamily="2" charset="-94"/>
                </a:rPr>
                <a:t>action</a:t>
              </a:r>
              <a:endParaRPr lang="tr-TR" sz="2000" dirty="0">
                <a:latin typeface="Montserrat" panose="00000500000000000000" pitchFamily="2" charset="-9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8288" y="3575012"/>
              <a:ext cx="7539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Form bilgileri ile sunucudaki hangi </a:t>
              </a:r>
              <a:r>
                <a:rPr lang="tr-TR" dirty="0" err="1">
                  <a:latin typeface="Montserrat" panose="00000500000000000000" pitchFamily="2" charset="-94"/>
                </a:rPr>
                <a:t>endpoint</a:t>
              </a:r>
              <a:r>
                <a:rPr lang="tr-TR" dirty="0">
                  <a:latin typeface="Montserrat" panose="00000500000000000000" pitchFamily="2" charset="-94"/>
                </a:rPr>
                <a:t> ilgilenecekse o belirlenir.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DE7E7D-DA91-4D60-BA06-811F00C1A040}"/>
              </a:ext>
            </a:extLst>
          </p:cNvPr>
          <p:cNvSpPr txBox="1"/>
          <p:nvPr/>
        </p:nvSpPr>
        <p:spPr>
          <a:xfrm>
            <a:off x="1814425" y="2427239"/>
            <a:ext cx="7500085" cy="64993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none" lIns="180000" tIns="108000" rIns="180000" bIns="108000" rtlCol="0">
            <a:spAutoFit/>
          </a:bodyPr>
          <a:lstStyle/>
          <a:p>
            <a:r>
              <a:rPr lang="tr-TR" sz="2400" dirty="0">
                <a:latin typeface="Consolas" panose="020B0609020204030204" pitchFamily="49" charset="0"/>
              </a:rPr>
              <a:t>&lt;form </a:t>
            </a:r>
            <a:r>
              <a:rPr lang="tr-T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tr-TR" sz="2400" dirty="0">
                <a:latin typeface="Consolas" panose="020B0609020204030204" pitchFamily="49" charset="0"/>
              </a:rPr>
              <a:t>="</a:t>
            </a:r>
            <a:r>
              <a:rPr lang="tr-TR" sz="2400" dirty="0">
                <a:solidFill>
                  <a:srgbClr val="00B0F0"/>
                </a:solidFill>
                <a:latin typeface="Consolas" panose="020B0609020204030204" pitchFamily="49" charset="0"/>
              </a:rPr>
              <a:t>post</a:t>
            </a:r>
            <a:r>
              <a:rPr lang="tr-TR" sz="2400" dirty="0">
                <a:latin typeface="Consolas" panose="020B0609020204030204" pitchFamily="49" charset="0"/>
              </a:rPr>
              <a:t>" </a:t>
            </a:r>
            <a:r>
              <a:rPr lang="tr-T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tr-TR" sz="2400" dirty="0">
                <a:latin typeface="Consolas" panose="020B0609020204030204" pitchFamily="49" charset="0"/>
              </a:rPr>
              <a:t>="</a:t>
            </a:r>
            <a:r>
              <a:rPr lang="tr-TR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users</a:t>
            </a:r>
            <a:r>
              <a:rPr lang="tr-TR" sz="2400" dirty="0">
                <a:solidFill>
                  <a:srgbClr val="00B0F0"/>
                </a:solidFill>
                <a:latin typeface="Consolas" panose="020B0609020204030204" pitchFamily="49" charset="0"/>
              </a:rPr>
              <a:t>/</a:t>
            </a:r>
            <a:r>
              <a:rPr lang="tr-TR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update</a:t>
            </a:r>
            <a:r>
              <a:rPr lang="tr-TR" sz="2400" dirty="0">
                <a:latin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5696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58346F-60AB-48E7-A2C8-5AACC0F1419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A58A89-251A-4B55-BE5B-A28052976A4E}"/>
              </a:ext>
            </a:extLst>
          </p:cNvPr>
          <p:cNvGrpSpPr/>
          <p:nvPr/>
        </p:nvGrpSpPr>
        <p:grpSpPr>
          <a:xfrm>
            <a:off x="751116" y="3730279"/>
            <a:ext cx="9169679" cy="976201"/>
            <a:chOff x="751116" y="3730279"/>
            <a:chExt cx="9169679" cy="976201"/>
          </a:xfrm>
        </p:grpSpPr>
        <p:sp>
          <p:nvSpPr>
            <p:cNvPr id="18" name="Pentagon 17"/>
            <p:cNvSpPr/>
            <p:nvPr/>
          </p:nvSpPr>
          <p:spPr>
            <a:xfrm>
              <a:off x="751116" y="3730279"/>
              <a:ext cx="1632857" cy="752075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 err="1">
                  <a:latin typeface="Montserrat" panose="00000500000000000000" pitchFamily="2" charset="-94"/>
                </a:rPr>
                <a:t>enctype</a:t>
              </a:r>
              <a:endParaRPr lang="tr-TR" sz="2000" dirty="0">
                <a:latin typeface="Montserrat" panose="00000500000000000000" pitchFamily="2" charset="-9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612" y="3783150"/>
              <a:ext cx="75391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Gönderilecek datanın nasıl şifreleneceği (</a:t>
              </a:r>
              <a:r>
                <a:rPr lang="tr-TR" dirty="0" err="1"/>
                <a:t>encode</a:t>
              </a:r>
              <a:r>
                <a:rPr lang="tr-TR" dirty="0"/>
                <a:t>) belirlenir. Dosya </a:t>
              </a:r>
              <a:r>
                <a:rPr lang="tr-TR" dirty="0" err="1"/>
                <a:t>upload</a:t>
              </a:r>
              <a:r>
                <a:rPr lang="tr-TR" dirty="0"/>
                <a:t> işlemlerinde </a:t>
              </a:r>
              <a:r>
                <a:rPr lang="tr-TR" b="1" i="0" dirty="0" err="1">
                  <a:solidFill>
                    <a:srgbClr val="000000"/>
                  </a:solidFill>
                  <a:effectLst/>
                </a:rPr>
                <a:t>multipart</a:t>
              </a:r>
              <a:r>
                <a:rPr lang="tr-TR" b="1" i="0" dirty="0">
                  <a:solidFill>
                    <a:srgbClr val="000000"/>
                  </a:solidFill>
                  <a:effectLst/>
                </a:rPr>
                <a:t>/form-data </a:t>
              </a:r>
              <a:r>
                <a:rPr lang="tr-TR" b="0" i="0" dirty="0">
                  <a:solidFill>
                    <a:srgbClr val="000000"/>
                  </a:solidFill>
                  <a:effectLst/>
                </a:rPr>
                <a:t>değerini alması gerekir.</a:t>
              </a:r>
              <a:endParaRPr lang="tr-TR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7D591-F317-4610-8A0F-D212E85BB493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C4C877A8-67C5-4F54-9E13-321280E4CA05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6" name="Graphic 15" descr="Meeting">
              <a:extLst>
                <a:ext uri="{FF2B5EF4-FFF2-40B4-BE49-F238E27FC236}">
                  <a16:creationId xmlns:a16="http://schemas.microsoft.com/office/drawing/2014/main" id="{3836ADC4-3656-4A11-A1FA-C88A6E20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499104-C590-4189-A9E3-BCA6CA9E0E80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24E1E7-E2FD-4A97-8D7C-E2CCD1D785DA}"/>
              </a:ext>
            </a:extLst>
          </p:cNvPr>
          <p:cNvGrpSpPr/>
          <p:nvPr/>
        </p:nvGrpSpPr>
        <p:grpSpPr>
          <a:xfrm>
            <a:off x="751116" y="4864526"/>
            <a:ext cx="9206355" cy="752075"/>
            <a:chOff x="751116" y="4864526"/>
            <a:chExt cx="9206355" cy="752075"/>
          </a:xfrm>
        </p:grpSpPr>
        <p:sp>
          <p:nvSpPr>
            <p:cNvPr id="20" name="Pentagon 17">
              <a:extLst>
                <a:ext uri="{FF2B5EF4-FFF2-40B4-BE49-F238E27FC236}">
                  <a16:creationId xmlns:a16="http://schemas.microsoft.com/office/drawing/2014/main" id="{CB89FDD9-05DE-486A-B14C-0F0FDFE93B1B}"/>
                </a:ext>
              </a:extLst>
            </p:cNvPr>
            <p:cNvSpPr/>
            <p:nvPr/>
          </p:nvSpPr>
          <p:spPr>
            <a:xfrm>
              <a:off x="751116" y="4864526"/>
              <a:ext cx="1632857" cy="752075"/>
            </a:xfrm>
            <a:prstGeom prst="homePlate">
              <a:avLst/>
            </a:prstGeom>
            <a:solidFill>
              <a:srgbClr val="9ED56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>
                  <a:latin typeface="Montserrat" panose="00000500000000000000" pitchFamily="2" charset="-94"/>
                </a:rPr>
                <a:t>novalidate</a:t>
              </a:r>
              <a:endParaRPr lang="tr-TR" dirty="0">
                <a:latin typeface="Montserrat" panose="00000500000000000000" pitchFamily="2" charset="-9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A766C3-D54E-40F5-9F2A-6C127B4C85FB}"/>
                </a:ext>
              </a:extLst>
            </p:cNvPr>
            <p:cNvSpPr txBox="1"/>
            <p:nvPr/>
          </p:nvSpPr>
          <p:spPr>
            <a:xfrm>
              <a:off x="2418288" y="5055897"/>
              <a:ext cx="7539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HTML5 ile gelen form </a:t>
              </a:r>
              <a:r>
                <a:rPr lang="tr-TR" dirty="0" err="1"/>
                <a:t>handler</a:t>
              </a:r>
              <a:r>
                <a:rPr lang="tr-TR" dirty="0"/>
                <a:t> ı devre dışı bırakır.</a:t>
              </a:r>
            </a:p>
          </p:txBody>
        </p:sp>
      </p:grpSp>
      <p:sp>
        <p:nvSpPr>
          <p:cNvPr id="22" name="İçerik Yer Tutucusu 4">
            <a:extLst>
              <a:ext uri="{FF2B5EF4-FFF2-40B4-BE49-F238E27FC236}">
                <a16:creationId xmlns:a16="http://schemas.microsoft.com/office/drawing/2014/main" id="{389F4BB4-BF58-46D1-ADDF-1ADF8B6FAB1D}"/>
              </a:ext>
            </a:extLst>
          </p:cNvPr>
          <p:cNvSpPr txBox="1">
            <a:spLocks/>
          </p:cNvSpPr>
          <p:nvPr/>
        </p:nvSpPr>
        <p:spPr>
          <a:xfrm>
            <a:off x="2454963" y="1609651"/>
            <a:ext cx="9196990" cy="4354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tr-TR" b="1"/>
              <a:t>Form tagının sahip olduğu çeşitli attribute lar vardır.</a:t>
            </a:r>
            <a:endParaRPr lang="tr-T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75926-0CE8-429E-B30C-300CAAE6609B}"/>
              </a:ext>
            </a:extLst>
          </p:cNvPr>
          <p:cNvSpPr txBox="1"/>
          <p:nvPr/>
        </p:nvSpPr>
        <p:spPr>
          <a:xfrm>
            <a:off x="745932" y="2168878"/>
            <a:ext cx="9742556" cy="105855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/>
          <a:p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&lt;form </a:t>
            </a:r>
            <a:r>
              <a:rPr lang="tr-TR" sz="24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method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="post" </a:t>
            </a:r>
            <a:r>
              <a:rPr lang="tr-TR" sz="24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tr-TR" sz="24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users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tr-TR" sz="24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update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tr-T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enctype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tr-TR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multipart</a:t>
            </a:r>
            <a:r>
              <a:rPr lang="tr-TR" sz="2400" dirty="0">
                <a:solidFill>
                  <a:srgbClr val="00B0F0"/>
                </a:solidFill>
                <a:latin typeface="Consolas" panose="020B0609020204030204" pitchFamily="49" charset="0"/>
              </a:rPr>
              <a:t>/form-data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tr-TR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novalidate</a:t>
            </a:r>
            <a:r>
              <a:rPr lang="tr-TR" sz="2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5" name="Dikdörtgen: Köşeleri Yuvarlatılmış 2">
            <a:extLst>
              <a:ext uri="{FF2B5EF4-FFF2-40B4-BE49-F238E27FC236}">
                <a16:creationId xmlns:a16="http://schemas.microsoft.com/office/drawing/2014/main" id="{EE0DDB3D-1099-4831-976E-F9BF7D8EC724}"/>
              </a:ext>
            </a:extLst>
          </p:cNvPr>
          <p:cNvSpPr/>
          <p:nvPr/>
        </p:nvSpPr>
        <p:spPr>
          <a:xfrm>
            <a:off x="751909" y="4333480"/>
            <a:ext cx="1166538" cy="297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 err="1"/>
              <a:t>Encode</a:t>
            </a:r>
            <a:r>
              <a:rPr lang="tr-TR" sz="1100" dirty="0"/>
              <a:t> </a:t>
            </a:r>
            <a:r>
              <a:rPr lang="tr-TR" sz="1100" dirty="0" err="1"/>
              <a:t>type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8005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84DC8A6-5F1F-4B0E-88B5-E4F206189C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529" y="2263813"/>
            <a:ext cx="10356639" cy="5477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sz="1800" dirty="0"/>
              <a:t>&lt;input type="text | email | hidden ...." name="adi" value="ali" placeholder=""&gt;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529" y="3155082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text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753535" y="314213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password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824864" y="3155082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number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60528" y="454512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search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29750" y="454512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url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89199" y="3155082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email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768195" y="454512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hidden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798972" y="454512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tel</a:t>
            </a:r>
          </a:p>
        </p:txBody>
      </p:sp>
    </p:spTree>
    <p:extLst>
      <p:ext uri="{BB962C8B-B14F-4D97-AF65-F5344CB8AC3E}">
        <p14:creationId xmlns:p14="http://schemas.microsoft.com/office/powerpoint/2010/main" val="24254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23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8255E0-EC28-47B9-8E3A-5B42C7B137E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7468" y="2096852"/>
            <a:ext cx="9414619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sz="2000" dirty="0"/>
              <a:t>&lt;input type="button | submit | </a:t>
            </a:r>
            <a:r>
              <a:rPr lang="tr-TR" sz="2000" dirty="0" err="1"/>
              <a:t>reset</a:t>
            </a:r>
            <a:r>
              <a:rPr lang="tr-TR" sz="2000" dirty="0"/>
              <a:t>" name="btn" value="Kaydet"&gt;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07468" y="3248195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90291" y="3248195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submit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73114" y="3248195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6752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D919DE-16E3-4E5A-A416-0F8D8BCA08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9352190" cy="885526"/>
          </a:xfrm>
        </p:spPr>
        <p:txBody>
          <a:bodyPr/>
          <a:lstStyle/>
          <a:p>
            <a:r>
              <a:rPr lang="tr-TR" sz="1800" dirty="0"/>
              <a:t>Aşağıdaki formu oluşturunuz</a:t>
            </a:r>
          </a:p>
          <a:p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2511999" y="258593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Eposta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8904" y="2587112"/>
            <a:ext cx="2547257" cy="36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1999" y="326194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Şifre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18904" y="3263123"/>
            <a:ext cx="2547257" cy="36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1999" y="3937952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Güvenlik Kodu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8904" y="3939134"/>
            <a:ext cx="2547257" cy="36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8904" y="4664107"/>
            <a:ext cx="1449996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Kaydet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08219" y="4664107"/>
            <a:ext cx="1284532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Temizle</a:t>
            </a:r>
          </a:p>
        </p:txBody>
      </p:sp>
    </p:spTree>
    <p:extLst>
      <p:ext uri="{BB962C8B-B14F-4D97-AF65-F5344CB8AC3E}">
        <p14:creationId xmlns:p14="http://schemas.microsoft.com/office/powerpoint/2010/main" val="2723812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C6FB26-C20C-4129-B587-5273FC291FC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Label</a:t>
            </a:r>
            <a:r>
              <a:rPr lang="tr-TR" dirty="0"/>
              <a:t> – </a:t>
            </a:r>
            <a:r>
              <a:rPr lang="tr-TR" dirty="0" err="1"/>
              <a:t>Input</a:t>
            </a:r>
            <a:r>
              <a:rPr lang="tr-TR" dirty="0"/>
              <a:t> ilişkilendirme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99556" y="2023046"/>
            <a:ext cx="7486408" cy="187580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&lt;form&gt;</a:t>
            </a:r>
          </a:p>
          <a:p>
            <a:r>
              <a:rPr lang="tr-TR" dirty="0"/>
              <a:t>	&lt;label </a:t>
            </a:r>
            <a:r>
              <a:rPr lang="tr-TR" dirty="0">
                <a:solidFill>
                  <a:srgbClr val="FF0000"/>
                </a:solidFill>
              </a:rPr>
              <a:t>for</a:t>
            </a:r>
            <a:r>
              <a:rPr lang="tr-TR" dirty="0"/>
              <a:t>="</a:t>
            </a:r>
            <a:r>
              <a:rPr lang="tr-TR" dirty="0">
                <a:solidFill>
                  <a:srgbClr val="00B0F0"/>
                </a:solidFill>
              </a:rPr>
              <a:t>eposta</a:t>
            </a:r>
            <a:r>
              <a:rPr lang="tr-TR" dirty="0"/>
              <a:t>"&gt;Eposta&lt;/label&gt;</a:t>
            </a:r>
          </a:p>
          <a:p>
            <a:r>
              <a:rPr lang="tr-TR" dirty="0"/>
              <a:t>	&lt;input </a:t>
            </a:r>
            <a:r>
              <a:rPr lang="tr-TR" dirty="0">
                <a:solidFill>
                  <a:srgbClr val="FF0000"/>
                </a:solidFill>
              </a:rPr>
              <a:t>id</a:t>
            </a:r>
            <a:r>
              <a:rPr lang="tr-TR" dirty="0"/>
              <a:t>="</a:t>
            </a:r>
            <a:r>
              <a:rPr lang="tr-TR" dirty="0">
                <a:solidFill>
                  <a:srgbClr val="00B0F0"/>
                </a:solidFill>
              </a:rPr>
              <a:t>eposta</a:t>
            </a:r>
            <a:r>
              <a:rPr lang="tr-TR" dirty="0"/>
              <a:t>" type="text"&gt;</a:t>
            </a:r>
          </a:p>
          <a:p>
            <a:r>
              <a:rPr lang="tr-TR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1784569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C6FB26-C20C-4129-B587-5273FC291FC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Disabled</a:t>
            </a:r>
            <a:r>
              <a:rPr lang="tr-TR" dirty="0"/>
              <a:t> - </a:t>
            </a:r>
            <a:r>
              <a:rPr lang="tr-TR" dirty="0" err="1"/>
              <a:t>Readonly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1417190" y="2420888"/>
            <a:ext cx="9357619" cy="64993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&lt;input type="button" value="Tıkla" </a:t>
            </a:r>
            <a:r>
              <a:rPr lang="tr-TR" dirty="0">
                <a:solidFill>
                  <a:srgbClr val="FF0000"/>
                </a:solidFill>
              </a:rPr>
              <a:t>disabled</a:t>
            </a:r>
            <a:r>
              <a:rPr lang="tr-TR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594E6-5A5E-416B-A41E-DDF04607AB14}"/>
              </a:ext>
            </a:extLst>
          </p:cNvPr>
          <p:cNvSpPr txBox="1"/>
          <p:nvPr/>
        </p:nvSpPr>
        <p:spPr>
          <a:xfrm>
            <a:off x="1417190" y="4268010"/>
            <a:ext cx="9357619" cy="64993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&lt;input type="button" value="Tıkla" </a:t>
            </a:r>
            <a:r>
              <a:rPr lang="tr-TR" dirty="0" err="1">
                <a:solidFill>
                  <a:srgbClr val="FF0000"/>
                </a:solidFill>
              </a:rPr>
              <a:t>readonly</a:t>
            </a:r>
            <a:r>
              <a:rPr lang="tr-TR" dirty="0"/>
              <a:t>&gt;</a:t>
            </a:r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FF0457B6-23C2-4748-947F-6A5AA5475D93}"/>
              </a:ext>
            </a:extLst>
          </p:cNvPr>
          <p:cNvSpPr/>
          <p:nvPr/>
        </p:nvSpPr>
        <p:spPr>
          <a:xfrm flipH="1">
            <a:off x="1417190" y="3194974"/>
            <a:ext cx="3526682" cy="468052"/>
          </a:xfrm>
          <a:prstGeom prst="accentCallout2">
            <a:avLst>
              <a:gd name="adj1" fmla="val 18750"/>
              <a:gd name="adj2" fmla="val 2470"/>
              <a:gd name="adj3" fmla="val 18750"/>
              <a:gd name="adj4" fmla="val -16667"/>
              <a:gd name="adj5" fmla="val -53016"/>
              <a:gd name="adj6" fmla="val -111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Ziyaretçi etkileşime giremez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5CA960AB-652D-45CE-A301-53728B29170C}"/>
              </a:ext>
            </a:extLst>
          </p:cNvPr>
          <p:cNvSpPr/>
          <p:nvPr/>
        </p:nvSpPr>
        <p:spPr>
          <a:xfrm flipH="1">
            <a:off x="1307468" y="5054877"/>
            <a:ext cx="3888432" cy="468052"/>
          </a:xfrm>
          <a:prstGeom prst="accentCallout2">
            <a:avLst>
              <a:gd name="adj1" fmla="val 21463"/>
              <a:gd name="adj2" fmla="val 4405"/>
              <a:gd name="adj3" fmla="val 18750"/>
              <a:gd name="adj4" fmla="val -16667"/>
              <a:gd name="adj5" fmla="val -47589"/>
              <a:gd name="adj6" fmla="val -9644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Sadece okunabilir hale getirir</a:t>
            </a:r>
          </a:p>
        </p:txBody>
      </p:sp>
    </p:spTree>
    <p:extLst>
      <p:ext uri="{BB962C8B-B14F-4D97-AF65-F5344CB8AC3E}">
        <p14:creationId xmlns:p14="http://schemas.microsoft.com/office/powerpoint/2010/main" val="156395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57526202-3960-4602-AA5F-410BB72654F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9416" y="2060848"/>
            <a:ext cx="6897190" cy="3359829"/>
          </a:xfrm>
          <a:prstGeom prst="roundRect">
            <a:avLst>
              <a:gd name="adj" fmla="val 5614"/>
            </a:avLst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sz="1800" dirty="0"/>
              <a:t>&lt;form </a:t>
            </a:r>
            <a:r>
              <a:rPr lang="tr-TR" sz="1800" dirty="0" err="1">
                <a:solidFill>
                  <a:srgbClr val="FF0000"/>
                </a:solidFill>
              </a:rPr>
              <a:t>method</a:t>
            </a:r>
            <a:r>
              <a:rPr lang="tr-TR" sz="1800" dirty="0"/>
              <a:t>="</a:t>
            </a:r>
            <a:r>
              <a:rPr lang="tr-TR" sz="1800" dirty="0">
                <a:solidFill>
                  <a:srgbClr val="00B0F0"/>
                </a:solidFill>
              </a:rPr>
              <a:t>post</a:t>
            </a:r>
            <a:r>
              <a:rPr lang="tr-TR" sz="1800" dirty="0"/>
              <a:t>" </a:t>
            </a:r>
            <a:r>
              <a:rPr lang="tr-TR" sz="1800" dirty="0" err="1">
                <a:solidFill>
                  <a:srgbClr val="FF0000"/>
                </a:solidFill>
              </a:rPr>
              <a:t>action</a:t>
            </a:r>
            <a:r>
              <a:rPr lang="tr-TR" sz="1800" dirty="0"/>
              <a:t>="</a:t>
            </a:r>
            <a:r>
              <a:rPr lang="tr-TR" sz="1800" dirty="0" err="1">
                <a:solidFill>
                  <a:srgbClr val="00B0F0"/>
                </a:solidFill>
              </a:rPr>
              <a:t>users</a:t>
            </a:r>
            <a:r>
              <a:rPr lang="tr-TR" sz="1800" dirty="0">
                <a:solidFill>
                  <a:srgbClr val="00B0F0"/>
                </a:solidFill>
              </a:rPr>
              <a:t>/</a:t>
            </a:r>
            <a:r>
              <a:rPr lang="tr-TR" sz="1800" dirty="0" err="1">
                <a:solidFill>
                  <a:srgbClr val="00B0F0"/>
                </a:solidFill>
              </a:rPr>
              <a:t>update</a:t>
            </a:r>
            <a:r>
              <a:rPr lang="tr-TR" sz="1800" dirty="0"/>
              <a:t>" &gt;</a:t>
            </a:r>
          </a:p>
          <a:p>
            <a:r>
              <a:rPr lang="tr-TR" sz="1800" dirty="0"/>
              <a:t>	&lt;</a:t>
            </a:r>
            <a:r>
              <a:rPr lang="tr-TR" sz="1800" dirty="0" err="1"/>
              <a:t>label</a:t>
            </a:r>
            <a:r>
              <a:rPr lang="tr-TR" sz="1800" dirty="0"/>
              <a:t>&gt;Kullanıcı adı&lt;/label&gt;</a:t>
            </a:r>
          </a:p>
          <a:p>
            <a:r>
              <a:rPr lang="tr-TR" sz="1800" dirty="0"/>
              <a:t>	&lt;input type="text" </a:t>
            </a:r>
            <a:r>
              <a:rPr lang="tr-TR" sz="1800" b="1" dirty="0">
                <a:solidFill>
                  <a:srgbClr val="FF0000"/>
                </a:solidFill>
              </a:rPr>
              <a:t>name</a:t>
            </a:r>
            <a:r>
              <a:rPr lang="tr-TR" sz="1800" dirty="0"/>
              <a:t>="</a:t>
            </a:r>
            <a:r>
              <a:rPr lang="tr-TR" sz="1800" b="1" dirty="0">
                <a:solidFill>
                  <a:srgbClr val="00B0F0"/>
                </a:solidFill>
              </a:rPr>
              <a:t>ad</a:t>
            </a:r>
            <a:r>
              <a:rPr lang="tr-TR" sz="1800" dirty="0"/>
              <a:t>" value=""&gt;</a:t>
            </a:r>
          </a:p>
          <a:p>
            <a:r>
              <a:rPr lang="tr-TR" sz="1800" dirty="0"/>
              <a:t>	&lt;br&gt;</a:t>
            </a:r>
          </a:p>
          <a:p>
            <a:endParaRPr lang="tr-TR" sz="1800" dirty="0"/>
          </a:p>
          <a:p>
            <a:r>
              <a:rPr lang="tr-TR" sz="1800" dirty="0"/>
              <a:t>	&lt;label&gt;Şifre&lt;/label&gt;</a:t>
            </a:r>
          </a:p>
          <a:p>
            <a:r>
              <a:rPr lang="tr-TR" sz="1800" dirty="0"/>
              <a:t>	&lt;input type="password" </a:t>
            </a:r>
            <a:r>
              <a:rPr lang="tr-TR" sz="1800" b="1" dirty="0">
                <a:solidFill>
                  <a:srgbClr val="FF0000"/>
                </a:solidFill>
              </a:rPr>
              <a:t>name</a:t>
            </a:r>
            <a:r>
              <a:rPr lang="tr-TR" sz="1800" dirty="0"/>
              <a:t>="</a:t>
            </a:r>
            <a:r>
              <a:rPr lang="tr-TR" sz="1800" b="1" dirty="0">
                <a:solidFill>
                  <a:srgbClr val="00B0F0"/>
                </a:solidFill>
              </a:rPr>
              <a:t>sifre</a:t>
            </a:r>
            <a:r>
              <a:rPr lang="tr-TR" sz="1800" dirty="0"/>
              <a:t>" value=""&gt;</a:t>
            </a:r>
          </a:p>
          <a:p>
            <a:r>
              <a:rPr lang="tr-TR" sz="1800" dirty="0"/>
              <a:t>	&lt;br&gt;</a:t>
            </a:r>
          </a:p>
          <a:p>
            <a:endParaRPr lang="tr-TR" sz="1800" dirty="0"/>
          </a:p>
          <a:p>
            <a:r>
              <a:rPr lang="tr-TR" sz="1800" dirty="0"/>
              <a:t>	</a:t>
            </a:r>
            <a:r>
              <a:rPr lang="tr-TR" sz="18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</a:t>
            </a:r>
            <a:r>
              <a:rPr lang="tr-TR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tr-TR" sz="1800" dirty="0"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tr-TR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tr-TR" sz="18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  <a:r>
              <a:rPr lang="tr-TR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</a:t>
            </a:r>
            <a:r>
              <a:rPr lang="tr-TR" sz="1800" dirty="0">
                <a:latin typeface="Consolas" panose="020B0609020204030204" pitchFamily="49" charset="0"/>
                <a:cs typeface="Courier New" panose="02070309020205020404" pitchFamily="49" charset="0"/>
              </a:rPr>
              <a:t>="Giriş"&gt; </a:t>
            </a:r>
          </a:p>
          <a:p>
            <a:r>
              <a:rPr lang="tr-TR" sz="1800" dirty="0"/>
              <a:t>&lt;/form&gt;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9336884" y="1989065"/>
            <a:ext cx="2015700" cy="341632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ad=Ali</a:t>
            </a:r>
          </a:p>
          <a:p>
            <a:pPr algn="ctr"/>
            <a:r>
              <a:rPr lang="tr-TR" dirty="0">
                <a:latin typeface="Montserrat" panose="00000500000000000000" pitchFamily="2" charset="-94"/>
              </a:rPr>
              <a:t>sifre=12345</a:t>
            </a:r>
          </a:p>
        </p:txBody>
      </p:sp>
      <p:sp>
        <p:nvSpPr>
          <p:cNvPr id="5" name="Right Arrow 4"/>
          <p:cNvSpPr/>
          <p:nvPr/>
        </p:nvSpPr>
        <p:spPr>
          <a:xfrm>
            <a:off x="7994846" y="3261126"/>
            <a:ext cx="1209821" cy="8721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0994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DFB6338-BA4B-4B29-99E9-08D039306F8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718" y="2168860"/>
            <a:ext cx="9672563" cy="5477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&lt;input type="radio | checkbox | file ...." name="hobiler" value="futbol"&gt;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9718" y="355209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checkbox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315616" y="355209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radio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71514" y="355209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file</a:t>
            </a:r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B3F41FD0-F412-43F0-AAC7-047A47DAC0B6}"/>
              </a:ext>
            </a:extLst>
          </p:cNvPr>
          <p:cNvSpPr/>
          <p:nvPr/>
        </p:nvSpPr>
        <p:spPr>
          <a:xfrm>
            <a:off x="7427412" y="355209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color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A38CA7-A751-4743-8CFD-9A9DFD6FC278}"/>
              </a:ext>
            </a:extLst>
          </p:cNvPr>
          <p:cNvSpPr/>
          <p:nvPr/>
        </p:nvSpPr>
        <p:spPr>
          <a:xfrm>
            <a:off x="9483308" y="355209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7439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4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54B4C08-823D-40AA-AFA6-92E9E71CE19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sayfası oluşturmak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468C8-B1BC-492E-B5EA-3BA471983C35}"/>
              </a:ext>
            </a:extLst>
          </p:cNvPr>
          <p:cNvSpPr/>
          <p:nvPr/>
        </p:nvSpPr>
        <p:spPr>
          <a:xfrm>
            <a:off x="3963549" y="1569720"/>
            <a:ext cx="3939478" cy="4638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C5F7E-3A3A-4824-AB0F-1A9669841E0C}"/>
              </a:ext>
            </a:extLst>
          </p:cNvPr>
          <p:cNvSpPr txBox="1"/>
          <p:nvPr/>
        </p:nvSpPr>
        <p:spPr>
          <a:xfrm>
            <a:off x="3963549" y="587139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309047"/>
                </a:solidFill>
                <a:latin typeface="Montserrat Black" panose="00000A00000000000000" pitchFamily="2" charset="-9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7A522-482F-4C62-97B6-F71ADFEE69AE}"/>
              </a:ext>
            </a:extLst>
          </p:cNvPr>
          <p:cNvSpPr txBox="1"/>
          <p:nvPr/>
        </p:nvSpPr>
        <p:spPr>
          <a:xfrm>
            <a:off x="4272908" y="186464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  <a:latin typeface="Montserrat Black" panose="00000A00000000000000" pitchFamily="2" charset="-94"/>
              </a:rPr>
              <a:t>&lt;</a:t>
            </a:r>
            <a:r>
              <a:rPr lang="tr-TR" dirty="0" err="1">
                <a:solidFill>
                  <a:srgbClr val="FF0000"/>
                </a:solidFill>
                <a:latin typeface="Montserrat Black" panose="00000A00000000000000" pitchFamily="2" charset="-94"/>
              </a:rPr>
              <a:t>head</a:t>
            </a:r>
            <a:r>
              <a:rPr lang="tr-TR" dirty="0">
                <a:solidFill>
                  <a:srgbClr val="FF0000"/>
                </a:solidFill>
                <a:latin typeface="Montserrat Black" panose="00000A00000000000000" pitchFamily="2" charset="-94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C3946-5F09-4A47-BBF9-05B77C10DB93}"/>
              </a:ext>
            </a:extLst>
          </p:cNvPr>
          <p:cNvSpPr txBox="1"/>
          <p:nvPr/>
        </p:nvSpPr>
        <p:spPr>
          <a:xfrm>
            <a:off x="4272908" y="239954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  <a:latin typeface="Montserrat Black" panose="00000A00000000000000" pitchFamily="2" charset="-94"/>
              </a:rPr>
              <a:t>&lt;/</a:t>
            </a:r>
            <a:r>
              <a:rPr lang="tr-TR" dirty="0" err="1">
                <a:solidFill>
                  <a:srgbClr val="FF0000"/>
                </a:solidFill>
                <a:latin typeface="Montserrat Black" panose="00000A00000000000000" pitchFamily="2" charset="-94"/>
              </a:rPr>
              <a:t>head</a:t>
            </a:r>
            <a:r>
              <a:rPr lang="tr-TR" dirty="0">
                <a:solidFill>
                  <a:srgbClr val="FF0000"/>
                </a:solidFill>
                <a:latin typeface="Montserrat Black" panose="00000A00000000000000" pitchFamily="2" charset="-94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90FB6-EF62-4B6D-A177-BA328F68B877}"/>
              </a:ext>
            </a:extLst>
          </p:cNvPr>
          <p:cNvSpPr txBox="1"/>
          <p:nvPr/>
        </p:nvSpPr>
        <p:spPr>
          <a:xfrm>
            <a:off x="4272908" y="265051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00BD7"/>
                </a:solidFill>
                <a:latin typeface="Montserrat Black" panose="00000A00000000000000" pitchFamily="2" charset="-94"/>
              </a:rPr>
              <a:t>&lt;body&gt;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CD29E-6AE6-4F58-8DFF-7A78CC7AFA58}"/>
              </a:ext>
            </a:extLst>
          </p:cNvPr>
          <p:cNvSpPr txBox="1"/>
          <p:nvPr/>
        </p:nvSpPr>
        <p:spPr>
          <a:xfrm>
            <a:off x="4272908" y="52914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00BD7"/>
                </a:solidFill>
                <a:latin typeface="Montserrat Black" panose="00000A00000000000000" pitchFamily="2" charset="-94"/>
              </a:rPr>
              <a:t>&lt;/body&gt;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02F1C4B3-940B-4460-8DBC-7A694DF2884D}"/>
              </a:ext>
            </a:extLst>
          </p:cNvPr>
          <p:cNvSpPr/>
          <p:nvPr/>
        </p:nvSpPr>
        <p:spPr>
          <a:xfrm>
            <a:off x="1393371" y="2711986"/>
            <a:ext cx="1839686" cy="912956"/>
          </a:xfrm>
          <a:prstGeom prst="wedgeRoundRectCallout">
            <a:avLst>
              <a:gd name="adj1" fmla="val 75025"/>
              <a:gd name="adj2" fmla="val 8992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.html uzantılı dosya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68A2F-359A-4DE8-819D-E173B00179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" b="85989"/>
          <a:stretch/>
        </p:blipFill>
        <p:spPr>
          <a:xfrm>
            <a:off x="4381969" y="2980715"/>
            <a:ext cx="2465146" cy="2329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97F8D1-79E6-430A-8F6C-33572E1FA8E1}"/>
              </a:ext>
            </a:extLst>
          </p:cNvPr>
          <p:cNvSpPr txBox="1"/>
          <p:nvPr/>
        </p:nvSpPr>
        <p:spPr>
          <a:xfrm>
            <a:off x="3963549" y="155449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309047"/>
                </a:solidFill>
                <a:latin typeface="Montserrat Black" panose="00000A00000000000000" pitchFamily="2" charset="-94"/>
              </a:rPr>
              <a:t>&lt;html&gt;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E7D87073-DBFA-49F3-8CB1-E946C44775D3}"/>
              </a:ext>
            </a:extLst>
          </p:cNvPr>
          <p:cNvSpPr/>
          <p:nvPr/>
        </p:nvSpPr>
        <p:spPr>
          <a:xfrm>
            <a:off x="8426175" y="1486585"/>
            <a:ext cx="2938512" cy="912956"/>
          </a:xfrm>
          <a:prstGeom prst="wedgeRoundRectCallout">
            <a:avLst>
              <a:gd name="adj1" fmla="val -165986"/>
              <a:gd name="adj2" fmla="val -2454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Herşey</a:t>
            </a:r>
            <a:r>
              <a:rPr lang="tr-TR" dirty="0"/>
              <a:t> </a:t>
            </a:r>
            <a:r>
              <a:rPr lang="tr-TR" b="1" dirty="0"/>
              <a:t>html</a:t>
            </a:r>
            <a:r>
              <a:rPr lang="tr-TR" dirty="0"/>
              <a:t> ifadeleri arasında bulunur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07828BC1-C402-4ABE-A1D1-B2F4A08133F0}"/>
              </a:ext>
            </a:extLst>
          </p:cNvPr>
          <p:cNvSpPr/>
          <p:nvPr/>
        </p:nvSpPr>
        <p:spPr>
          <a:xfrm>
            <a:off x="8426174" y="3068075"/>
            <a:ext cx="2938512" cy="912956"/>
          </a:xfrm>
          <a:prstGeom prst="wedgeRoundRectCallout">
            <a:avLst>
              <a:gd name="adj1" fmla="val -154850"/>
              <a:gd name="adj2" fmla="val -12827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Sayfa ile ilgili ön bilgi ve ayarlar </a:t>
            </a:r>
            <a:r>
              <a:rPr lang="tr-TR" b="1" dirty="0" err="1"/>
              <a:t>head</a:t>
            </a:r>
            <a:r>
              <a:rPr lang="tr-TR" dirty="0"/>
              <a:t> içinde bulunur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D96532D7-62A7-43F8-854B-835C6748CF7D}"/>
              </a:ext>
            </a:extLst>
          </p:cNvPr>
          <p:cNvSpPr/>
          <p:nvPr/>
        </p:nvSpPr>
        <p:spPr>
          <a:xfrm>
            <a:off x="8426174" y="4755555"/>
            <a:ext cx="2938512" cy="912956"/>
          </a:xfrm>
          <a:prstGeom prst="wedgeRoundRectCallout">
            <a:avLst>
              <a:gd name="adj1" fmla="val -125919"/>
              <a:gd name="adj2" fmla="val -8535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Ziyaretçinin gördüğü her şey </a:t>
            </a:r>
            <a:r>
              <a:rPr lang="tr-TR" b="1" dirty="0"/>
              <a:t>body</a:t>
            </a:r>
            <a:r>
              <a:rPr lang="tr-TR" dirty="0"/>
              <a:t> içindedir.</a:t>
            </a:r>
          </a:p>
        </p:txBody>
      </p:sp>
    </p:spTree>
    <p:extLst>
      <p:ext uri="{BB962C8B-B14F-4D97-AF65-F5344CB8AC3E}">
        <p14:creationId xmlns:p14="http://schemas.microsoft.com/office/powerpoint/2010/main" val="1733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  <p:bldP spid="15" grpId="0"/>
      <p:bldP spid="16" grpId="0"/>
      <p:bldP spid="17" grpId="0" animBg="1"/>
      <p:bldP spid="11" grpId="0"/>
      <p:bldP spid="27" grpId="0" animBg="1"/>
      <p:bldP spid="28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9CE1F05-03C5-4287-B3C4-2C3E39366DB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5323" y="2045026"/>
            <a:ext cx="9003323" cy="5477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&lt;input type="date | time ...." name="dogum" value=""&gt;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25323" y="307046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date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189743" y="3070467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time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5F8BE4C6-0BCF-4658-8F7B-4F4EE3D1BCAA}"/>
              </a:ext>
            </a:extLst>
          </p:cNvPr>
          <p:cNvSpPr/>
          <p:nvPr/>
        </p:nvSpPr>
        <p:spPr>
          <a:xfrm>
            <a:off x="8654163" y="3070467"/>
            <a:ext cx="2071159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datetime-local</a:t>
            </a: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B00CB462-151C-43C0-81DE-BC96794A4763}"/>
              </a:ext>
            </a:extLst>
          </p:cNvPr>
          <p:cNvSpPr/>
          <p:nvPr/>
        </p:nvSpPr>
        <p:spPr>
          <a:xfrm>
            <a:off x="3467708" y="447311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month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82E263-5F63-477F-8AF7-2549F61BEFF8}"/>
              </a:ext>
            </a:extLst>
          </p:cNvPr>
          <p:cNvSpPr/>
          <p:nvPr/>
        </p:nvSpPr>
        <p:spPr>
          <a:xfrm>
            <a:off x="6798972" y="4473114"/>
            <a:ext cx="1448973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76749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5" grpId="0" animBg="1"/>
      <p:bldP spid="9" grpId="0" animBg="1"/>
      <p:bldP spid="10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B224A66-8E31-4EA3-A663-2B97CAA39A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Select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400" y="1902274"/>
            <a:ext cx="6491858" cy="22844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</a:t>
            </a:r>
            <a:r>
              <a:rPr lang="tr-TR" sz="2000" dirty="0">
                <a:solidFill>
                  <a:srgbClr val="00B0F0"/>
                </a:solidFill>
              </a:rPr>
              <a:t>select</a:t>
            </a:r>
            <a:r>
              <a:rPr lang="tr-TR" sz="2000" dirty="0"/>
              <a:t> 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name="iller" </a:t>
            </a:r>
            <a:r>
              <a:rPr lang="tr-TR" sz="2000" dirty="0">
                <a:solidFill>
                  <a:schemeClr val="accent3">
                    <a:lumMod val="75000"/>
                  </a:schemeClr>
                </a:solidFill>
              </a:rPr>
              <a:t>multiple</a:t>
            </a:r>
            <a:r>
              <a:rPr lang="tr-TR" sz="2000" dirty="0"/>
              <a:t> </a:t>
            </a:r>
            <a:r>
              <a:rPr lang="tr-TR" sz="2000" dirty="0">
                <a:solidFill>
                  <a:srgbClr val="7030A0"/>
                </a:solidFill>
              </a:rPr>
              <a:t>size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="5"&gt;</a:t>
            </a:r>
          </a:p>
          <a:p>
            <a:r>
              <a:rPr lang="tr-TR" sz="2000" dirty="0"/>
              <a:t>	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/>
              <a:t> </a:t>
            </a:r>
            <a:r>
              <a:rPr lang="tr-TR" sz="2000" dirty="0">
                <a:solidFill>
                  <a:schemeClr val="accent4">
                    <a:lumMod val="75000"/>
                  </a:schemeClr>
                </a:solidFill>
              </a:rPr>
              <a:t>value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="01"&gt;Adana&lt;/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&gt;</a:t>
            </a:r>
          </a:p>
          <a:p>
            <a:r>
              <a:rPr lang="tr-TR" sz="2000" dirty="0"/>
              <a:t>	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/>
              <a:t> </a:t>
            </a:r>
            <a:r>
              <a:rPr lang="tr-TR" sz="2000" dirty="0">
                <a:solidFill>
                  <a:schemeClr val="accent4">
                    <a:lumMod val="75000"/>
                  </a:schemeClr>
                </a:solidFill>
              </a:rPr>
              <a:t>value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="02"&gt;Adıyaman&lt;/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&gt;</a:t>
            </a:r>
          </a:p>
          <a:p>
            <a:r>
              <a:rPr lang="tr-TR" sz="2000" dirty="0"/>
              <a:t>	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/>
              <a:t> </a:t>
            </a:r>
            <a:r>
              <a:rPr lang="tr-TR" sz="2000" dirty="0">
                <a:solidFill>
                  <a:schemeClr val="accent4">
                    <a:lumMod val="75000"/>
                  </a:schemeClr>
                </a:solidFill>
              </a:rPr>
              <a:t>value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="03"&gt;Afyon&lt;/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&gt;</a:t>
            </a:r>
          </a:p>
          <a:p>
            <a:r>
              <a:rPr lang="tr-TR" sz="2000" dirty="0"/>
              <a:t>	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/>
              <a:t> </a:t>
            </a:r>
            <a:r>
              <a:rPr lang="tr-TR" sz="2000" dirty="0">
                <a:solidFill>
                  <a:schemeClr val="accent4">
                    <a:lumMod val="75000"/>
                  </a:schemeClr>
                </a:solidFill>
              </a:rPr>
              <a:t>value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="04"&gt;Ağrı&lt;/</a:t>
            </a:r>
            <a:r>
              <a:rPr lang="tr-TR" sz="2000" dirty="0">
                <a:solidFill>
                  <a:srgbClr val="FF0000"/>
                </a:solidFill>
              </a:rPr>
              <a:t>option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&gt;</a:t>
            </a:r>
          </a:p>
          <a:p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&lt;/</a:t>
            </a:r>
            <a:r>
              <a:rPr lang="tr-TR" sz="2000" dirty="0">
                <a:solidFill>
                  <a:srgbClr val="00B0F0"/>
                </a:solidFill>
              </a:rPr>
              <a:t>select</a:t>
            </a:r>
            <a:r>
              <a:rPr lang="tr-T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AF6B-B707-4B8E-9D78-8BDAFB68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40" y="1919860"/>
            <a:ext cx="2208715" cy="2266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1692E-7E8D-41F8-AFAA-DED8B0C6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517" y="1919860"/>
            <a:ext cx="2267223" cy="5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AD0607B-F8CF-4F3F-9E38-79501869DFB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oluşturma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2623" y="3237112"/>
            <a:ext cx="8506754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 name="w3review" rows="4" cols="50"&gt;&lt;/</a:t>
            </a:r>
            <a:r>
              <a:rPr lang="en-US" dirty="0" err="1"/>
              <a:t>textarea</a:t>
            </a:r>
            <a:r>
              <a:rPr lang="en-US" dirty="0"/>
              <a:t>&gt;</a:t>
            </a:r>
            <a:endParaRPr lang="tr-T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65BCE6-CDB0-44D2-9F61-15C0BCFDE36E}"/>
              </a:ext>
            </a:extLst>
          </p:cNvPr>
          <p:cNvGrpSpPr/>
          <p:nvPr/>
        </p:nvGrpSpPr>
        <p:grpSpPr>
          <a:xfrm>
            <a:off x="618117" y="2018283"/>
            <a:ext cx="10525776" cy="646331"/>
            <a:chOff x="714347" y="1950595"/>
            <a:chExt cx="10525776" cy="646331"/>
          </a:xfrm>
        </p:grpSpPr>
        <p:sp>
          <p:nvSpPr>
            <p:cNvPr id="8" name="Rounded Rectangle 7"/>
            <p:cNvSpPr/>
            <p:nvPr/>
          </p:nvSpPr>
          <p:spPr>
            <a:xfrm>
              <a:off x="714347" y="1985374"/>
              <a:ext cx="1448973" cy="576775"/>
            </a:xfrm>
            <a:prstGeom prst="roundRect">
              <a:avLst/>
            </a:prstGeom>
            <a:solidFill>
              <a:srgbClr val="9ED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Montserrat" panose="00000500000000000000" pitchFamily="2" charset="-94"/>
                </a:rPr>
                <a:t>textarea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47814" y="1950595"/>
              <a:ext cx="8792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Çok uzun miktarda yazı girilmesini sağlayan form elemanı textarea dır. Geçerli değer textarea tagları arasına yazılabilir.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48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333243F-4613-4C35-9779-9271BD3B5FF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Validasyon</a:t>
            </a:r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53FC8CB3-A436-4E3A-AE4B-371C7C00A4A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135560" y="1988840"/>
            <a:ext cx="7493576" cy="646331"/>
          </a:xfrm>
          <a:effectLst/>
        </p:spPr>
        <p:txBody>
          <a:bodyPr>
            <a:normAutofit fontScale="925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tr-T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Form </a:t>
            </a:r>
            <a:r>
              <a:rPr lang="tr-T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validasyonu</a:t>
            </a:r>
            <a:r>
              <a:rPr lang="tr-T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için kullanılan </a:t>
            </a:r>
            <a:r>
              <a:rPr lang="tr-T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attribute</a:t>
            </a:r>
            <a:r>
              <a:rPr lang="tr-T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tr-T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lar</a:t>
            </a:r>
            <a:endParaRPr lang="tr-TR" sz="24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7838" y="3429000"/>
            <a:ext cx="1709231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required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67004" y="3429000"/>
            <a:ext cx="1709231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maxlength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31587" y="3429000"/>
            <a:ext cx="1709231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02421" y="3429000"/>
            <a:ext cx="1709231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minlength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496170" y="3429000"/>
            <a:ext cx="1709231" cy="576775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4883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Form &amp; </a:t>
            </a:r>
            <a:r>
              <a:rPr lang="tr-TR" dirty="0" err="1"/>
              <a:t>validasyon</a:t>
            </a:r>
            <a:endParaRPr lang="tr-T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9352190" cy="5811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dirty="0"/>
              <a:t>Aşağıdaki kayıt formunu oluşturunuz. En uygun şekilde form validasyonu yapınız.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8765" y="2307698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Adı</a:t>
            </a:r>
          </a:p>
        </p:txBody>
      </p:sp>
      <p:sp>
        <p:nvSpPr>
          <p:cNvPr id="3" name="Rectangle 2"/>
          <p:cNvSpPr/>
          <p:nvPr/>
        </p:nvSpPr>
        <p:spPr>
          <a:xfrm>
            <a:off x="4175760" y="2288718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8765" y="2897543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Soyadı</a:t>
            </a:r>
          </a:p>
        </p:txBody>
      </p:sp>
      <p:sp>
        <p:nvSpPr>
          <p:cNvPr id="9" name="Rectangle 8"/>
          <p:cNvSpPr/>
          <p:nvPr/>
        </p:nvSpPr>
        <p:spPr>
          <a:xfrm>
            <a:off x="4175760" y="2878563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8765" y="3487388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Cinsiyet</a:t>
            </a:r>
          </a:p>
        </p:txBody>
      </p:sp>
      <p:sp>
        <p:nvSpPr>
          <p:cNvPr id="4" name="Oval 3"/>
          <p:cNvSpPr/>
          <p:nvPr/>
        </p:nvSpPr>
        <p:spPr>
          <a:xfrm>
            <a:off x="4175760" y="3521120"/>
            <a:ext cx="222067" cy="2220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1404" y="344748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Bay</a:t>
            </a:r>
          </a:p>
        </p:txBody>
      </p:sp>
      <p:sp>
        <p:nvSpPr>
          <p:cNvPr id="12" name="Oval 11"/>
          <p:cNvSpPr/>
          <p:nvPr/>
        </p:nvSpPr>
        <p:spPr>
          <a:xfrm>
            <a:off x="5203371" y="3503312"/>
            <a:ext cx="222067" cy="2220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9015" y="342967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Bayan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8765" y="4077233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İlçe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5760" y="4041877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6190272" y="4130753"/>
            <a:ext cx="185142" cy="17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75760" y="4640247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8765" y="4661157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Eposta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01886" y="5224171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24891" y="5245081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Kişisel Site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01886" y="5781208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891" y="5802118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Telefon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31019" y="2274890"/>
            <a:ext cx="10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Hobiler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29931" y="2351646"/>
            <a:ext cx="168183" cy="16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9554" y="225107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Futbol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9931" y="2720978"/>
            <a:ext cx="168183" cy="16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9554" y="26204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Voleybol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029931" y="3119665"/>
            <a:ext cx="168183" cy="16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9554" y="301909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Basketbol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4784" y="3628390"/>
            <a:ext cx="187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Profil Fotoğrafı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028295" y="3610156"/>
            <a:ext cx="2884063" cy="387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94"/>
              </a:rPr>
              <a:t>Dosya seçiniz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008186" y="3610156"/>
            <a:ext cx="904172" cy="3875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latin typeface="Montserrat" panose="00000500000000000000" pitchFamily="2" charset="-94"/>
              </a:rPr>
              <a:t>Browse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028295" y="4286655"/>
            <a:ext cx="2299062" cy="355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84" y="4319944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Doğum Tarihi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1019" y="4931336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Adres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28296" y="4972353"/>
            <a:ext cx="2705648" cy="984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28295" y="6080464"/>
            <a:ext cx="1765123" cy="5355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Montserrat" panose="00000500000000000000" pitchFamily="2" charset="-94"/>
              </a:rPr>
              <a:t>Kayıt ol</a:t>
            </a:r>
          </a:p>
        </p:txBody>
      </p:sp>
    </p:spTree>
    <p:extLst>
      <p:ext uri="{BB962C8B-B14F-4D97-AF65-F5344CB8AC3E}">
        <p14:creationId xmlns:p14="http://schemas.microsoft.com/office/powerpoint/2010/main" val="3477116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/>
              <a:t>Semantik </a:t>
            </a:r>
            <a:r>
              <a:rPr lang="tr-TR" dirty="0" err="1"/>
              <a:t>Taglar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1464871" y="1900651"/>
            <a:ext cx="9262257" cy="660233"/>
          </a:xfrm>
          <a:effectLst/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tr-T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HTML5 ile gelen yeni </a:t>
            </a:r>
            <a:r>
              <a:rPr lang="tr-T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semantic</a:t>
            </a:r>
            <a:r>
              <a:rPr lang="tr-T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tr-T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taglar</a:t>
            </a:r>
            <a:endParaRPr lang="tr-TR" sz="24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850F4C-A99C-4016-9844-6DF7D73A695B}"/>
              </a:ext>
            </a:extLst>
          </p:cNvPr>
          <p:cNvSpPr/>
          <p:nvPr/>
        </p:nvSpPr>
        <p:spPr>
          <a:xfrm>
            <a:off x="1371985" y="4582634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&lt;article&gt;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586D3D-8ECE-49A3-A3C4-443C02C273B8}"/>
              </a:ext>
            </a:extLst>
          </p:cNvPr>
          <p:cNvSpPr/>
          <p:nvPr/>
        </p:nvSpPr>
        <p:spPr>
          <a:xfrm>
            <a:off x="8508268" y="3022098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&lt;aside&gt;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014F5D-8B71-47C5-A2A6-ADC966234531}"/>
              </a:ext>
            </a:extLst>
          </p:cNvPr>
          <p:cNvSpPr/>
          <p:nvPr/>
        </p:nvSpPr>
        <p:spPr>
          <a:xfrm>
            <a:off x="3750746" y="4582634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&lt;details&gt;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3B3627-8494-4A84-91A2-B8544D05FC58}"/>
              </a:ext>
            </a:extLst>
          </p:cNvPr>
          <p:cNvSpPr/>
          <p:nvPr/>
        </p:nvSpPr>
        <p:spPr>
          <a:xfrm>
            <a:off x="8521727" y="3803119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figcaption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1B2EE3-02D4-432C-90CE-F41790CB69F2}"/>
              </a:ext>
            </a:extLst>
          </p:cNvPr>
          <p:cNvSpPr/>
          <p:nvPr/>
        </p:nvSpPr>
        <p:spPr>
          <a:xfrm>
            <a:off x="6138479" y="3803119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&lt;figure&gt;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800FF8-FFA2-4FB0-B6C1-B26918244F45}"/>
              </a:ext>
            </a:extLst>
          </p:cNvPr>
          <p:cNvSpPr/>
          <p:nvPr/>
        </p:nvSpPr>
        <p:spPr>
          <a:xfrm>
            <a:off x="6138625" y="3022098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&lt;footer&gt;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F4CA4E-10FB-4A31-9DB0-E2813D38E121}"/>
              </a:ext>
            </a:extLst>
          </p:cNvPr>
          <p:cNvSpPr/>
          <p:nvPr/>
        </p:nvSpPr>
        <p:spPr>
          <a:xfrm>
            <a:off x="1371985" y="3023604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&lt;header&gt;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1B340A-2884-441E-AF4C-3BF60EB3B334}"/>
              </a:ext>
            </a:extLst>
          </p:cNvPr>
          <p:cNvSpPr/>
          <p:nvPr/>
        </p:nvSpPr>
        <p:spPr>
          <a:xfrm>
            <a:off x="3750746" y="3022098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Wingdings 2" charset="2"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&lt;main&gt;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B4B8A1-2A2B-483F-A81F-5806DE61C4A8}"/>
              </a:ext>
            </a:extLst>
          </p:cNvPr>
          <p:cNvSpPr/>
          <p:nvPr/>
        </p:nvSpPr>
        <p:spPr>
          <a:xfrm>
            <a:off x="1371985" y="3803119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Wingdings 2" charset="2"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&lt;nav&gt;</a:t>
            </a: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5AAC66-17D5-4424-8802-03A2F29C5A57}"/>
              </a:ext>
            </a:extLst>
          </p:cNvPr>
          <p:cNvSpPr/>
          <p:nvPr/>
        </p:nvSpPr>
        <p:spPr>
          <a:xfrm>
            <a:off x="3750746" y="3803119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Wingdings 2" charset="2"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&lt;section&gt;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0903B8-1B2B-4033-A483-92BBEA585A8B}"/>
              </a:ext>
            </a:extLst>
          </p:cNvPr>
          <p:cNvSpPr/>
          <p:nvPr/>
        </p:nvSpPr>
        <p:spPr>
          <a:xfrm>
            <a:off x="6148931" y="4581128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Wingdings 2" charset="2"/>
              <a:buNone/>
            </a:pPr>
            <a:r>
              <a:rPr lang="tr-TR" dirty="0">
                <a:latin typeface="Consolas" panose="020B0609020204030204" pitchFamily="49" charset="0"/>
                <a:cs typeface="Courier New" panose="02070309020205020404" pitchFamily="49" charset="0"/>
              </a:rPr>
              <a:t>&lt;mark&gt;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24E6C2-2D0A-43E7-B7E3-96E7F739B687}"/>
              </a:ext>
            </a:extLst>
          </p:cNvPr>
          <p:cNvSpPr/>
          <p:nvPr/>
        </p:nvSpPr>
        <p:spPr>
          <a:xfrm>
            <a:off x="8508268" y="4581128"/>
            <a:ext cx="2016224" cy="540060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Wingdings 2" charset="2"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&lt;summary&gt;</a:t>
            </a:r>
            <a:endParaRPr lang="tr-TR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3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1624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08946" y="1943454"/>
            <a:ext cx="4741220" cy="3976817"/>
          </a:xfrm>
          <a:effectLst/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tr-TR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&lt;header&gt;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Başlık Bölümü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tr-TR" sz="20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tr-TR" sz="2000" dirty="0" err="1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</a:t>
            </a:r>
            <a:r>
              <a:rPr lang="tr-TR" sz="20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Menü</a:t>
            </a:r>
            <a:r>
              <a:rPr lang="tr-TR" sz="20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tr-TR" sz="2000" dirty="0" err="1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</a:t>
            </a:r>
            <a:r>
              <a:rPr lang="tr-TR" sz="20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&lt;/header&gt;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FFC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&lt;aside&gt;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Sol Bölüm</a:t>
            </a:r>
            <a:r>
              <a:rPr lang="tr-TR" sz="2000" dirty="0">
                <a:solidFill>
                  <a:srgbClr val="FFC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&lt;/aside&gt;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&lt;main&gt;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	Ana İçerik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&lt;section&gt;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1.bölüm</a:t>
            </a:r>
            <a:r>
              <a:rPr lang="tr-TR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&lt;/section&gt;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tr-TR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&lt;section&gt;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2.bölüm</a:t>
            </a:r>
            <a:r>
              <a:rPr lang="tr-TR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&lt;/section&gt;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&lt;/main&gt;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&lt;footer&gt;</a:t>
            </a:r>
            <a:r>
              <a:rPr lang="tr-TR" sz="2000" dirty="0">
                <a:latin typeface="Consolas" panose="020B0609020204030204" pitchFamily="49" charset="0"/>
                <a:cs typeface="Courier New" panose="02070309020205020404" pitchFamily="49" charset="0"/>
              </a:rPr>
              <a:t>Sayfa sonu</a:t>
            </a:r>
            <a:r>
              <a:rPr lang="tr-TR" sz="2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&lt;/footer&gt;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C24C2-597B-4927-8A00-5AB3AEF2814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HTML5 ile Gelen Semantik </a:t>
            </a:r>
            <a:r>
              <a:rPr lang="tr-TR" dirty="0" err="1"/>
              <a:t>Taglar</a:t>
            </a:r>
            <a:endParaRPr lang="tr-T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FD54EA-646B-44A1-9CB2-CB69AB747C6A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A843159C-D0F4-4E9B-8BFA-F993A4A8C992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1" name="Graphic 10" descr="Meeting">
              <a:extLst>
                <a:ext uri="{FF2B5EF4-FFF2-40B4-BE49-F238E27FC236}">
                  <a16:creationId xmlns:a16="http://schemas.microsoft.com/office/drawing/2014/main" id="{A357089D-4721-45D7-AAB2-5B08761F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4FCE5DC-3B3D-4508-87BA-D230899FBFE5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EEC007-1E0B-4D54-92BE-450EA27FA941}"/>
              </a:ext>
            </a:extLst>
          </p:cNvPr>
          <p:cNvSpPr/>
          <p:nvPr/>
        </p:nvSpPr>
        <p:spPr>
          <a:xfrm>
            <a:off x="479376" y="1943454"/>
            <a:ext cx="4553919" cy="9094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Başlık bölümü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EABA2-19DD-49FB-9C5C-EFAEAA754850}"/>
              </a:ext>
            </a:extLst>
          </p:cNvPr>
          <p:cNvSpPr/>
          <p:nvPr/>
        </p:nvSpPr>
        <p:spPr>
          <a:xfrm>
            <a:off x="479376" y="2810272"/>
            <a:ext cx="4553919" cy="4611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Menü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A69C9-A1EB-4619-B9C2-A4CA684AB0F5}"/>
              </a:ext>
            </a:extLst>
          </p:cNvPr>
          <p:cNvSpPr/>
          <p:nvPr/>
        </p:nvSpPr>
        <p:spPr>
          <a:xfrm>
            <a:off x="479376" y="5459156"/>
            <a:ext cx="4553919" cy="4611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Sayfa sonu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0E137-7FAC-4513-AD0A-21CF1173F772}"/>
              </a:ext>
            </a:extLst>
          </p:cNvPr>
          <p:cNvSpPr/>
          <p:nvPr/>
        </p:nvSpPr>
        <p:spPr>
          <a:xfrm>
            <a:off x="479377" y="3271387"/>
            <a:ext cx="1317412" cy="21877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Sol bölüm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3FFCF2-5775-4059-8665-748E597DA275}"/>
              </a:ext>
            </a:extLst>
          </p:cNvPr>
          <p:cNvSpPr/>
          <p:nvPr/>
        </p:nvSpPr>
        <p:spPr>
          <a:xfrm>
            <a:off x="1788475" y="3271387"/>
            <a:ext cx="3244820" cy="218776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Ana içerik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02484" y="3713838"/>
            <a:ext cx="2751612" cy="71857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1.Bölüm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13956" y="4591036"/>
            <a:ext cx="2751612" cy="71857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2.Bölüm</a:t>
            </a:r>
          </a:p>
        </p:txBody>
      </p:sp>
    </p:spTree>
    <p:extLst>
      <p:ext uri="{BB962C8B-B14F-4D97-AF65-F5344CB8AC3E}">
        <p14:creationId xmlns:p14="http://schemas.microsoft.com/office/powerpoint/2010/main" val="198400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13" grpId="0" animBg="1"/>
      <p:bldP spid="14" grpId="0" animBg="1"/>
      <p:bldP spid="15" grpId="0" animBg="1"/>
      <p:bldP spid="16" grpId="0" animBg="1"/>
      <p:bldP spid="3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3DB40-04B2-47D7-B483-8F8B87D87BB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HTML5 İle Gelen Semantik </a:t>
            </a:r>
            <a:r>
              <a:rPr lang="tr-TR" dirty="0" err="1"/>
              <a:t>Taglar</a:t>
            </a:r>
            <a:endParaRPr lang="tr-TR" dirty="0"/>
          </a:p>
        </p:txBody>
      </p:sp>
      <p:sp>
        <p:nvSpPr>
          <p:cNvPr id="5" name="Pentagon 4"/>
          <p:cNvSpPr/>
          <p:nvPr/>
        </p:nvSpPr>
        <p:spPr>
          <a:xfrm>
            <a:off x="623392" y="1929243"/>
            <a:ext cx="1441147" cy="73521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latin typeface="Montserrat" panose="00000500000000000000" pitchFamily="2" charset="-94"/>
              </a:rPr>
              <a:t>article</a:t>
            </a:r>
            <a:endParaRPr lang="tr-TR" sz="2400" dirty="0">
              <a:latin typeface="Montserrat" panose="00000500000000000000" pitchFamily="2" charset="-9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6628" y="1925930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İçinde makale şeklinde yazılar olduğunu ifade eder.</a:t>
            </a:r>
          </a:p>
        </p:txBody>
      </p:sp>
      <p:sp>
        <p:nvSpPr>
          <p:cNvPr id="7" name="Pentagon 6"/>
          <p:cNvSpPr/>
          <p:nvPr/>
        </p:nvSpPr>
        <p:spPr>
          <a:xfrm>
            <a:off x="623392" y="3768254"/>
            <a:ext cx="1441147" cy="735212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latin typeface="Montserrat" panose="00000500000000000000" pitchFamily="2" charset="-94"/>
              </a:rPr>
              <a:t>details</a:t>
            </a:r>
            <a:endParaRPr lang="tr-TR" sz="2400" dirty="0">
              <a:latin typeface="Montserrat" panose="00000500000000000000" pitchFamily="2" charset="-9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6628" y="3794227"/>
            <a:ext cx="897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Belli bir konu ile ilgili detay bilgilerin olduğunu ifade eder. Details içindeki bilgiler normalde gösterilmez başlık üzerine tıklanınca detaylar gösterilir. Detay başlığını değiştirmek için summary tagı kullanılır.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1131" y="2481943"/>
            <a:ext cx="7393578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&lt;article&gt;Bu bir makaledir&lt;/article&gt;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8227" y="4977172"/>
            <a:ext cx="7496481" cy="160338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&lt;details&gt;</a:t>
            </a:r>
          </a:p>
          <a:p>
            <a:r>
              <a:rPr lang="en-US" dirty="0"/>
              <a:t>    &lt;summary&gt;</a:t>
            </a:r>
            <a:r>
              <a:rPr lang="tr-TR" dirty="0"/>
              <a:t>Detaylar</a:t>
            </a:r>
            <a:r>
              <a:rPr lang="en-US" dirty="0"/>
              <a:t>&lt;/summary&gt;</a:t>
            </a:r>
          </a:p>
          <a:p>
            <a:r>
              <a:rPr lang="en-US" dirty="0"/>
              <a:t>    </a:t>
            </a:r>
            <a:r>
              <a:rPr lang="tr-TR" dirty="0"/>
              <a:t>Ürünümüz piyasadaki en orjinal ürün olup....</a:t>
            </a:r>
            <a:endParaRPr lang="en-US" dirty="0"/>
          </a:p>
          <a:p>
            <a:r>
              <a:rPr lang="en-US" dirty="0"/>
              <a:t>&lt;/details&gt;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E558-12B5-4228-ADFE-DD3466A1E3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HTML5 İle Gelen Semantik </a:t>
            </a:r>
            <a:r>
              <a:rPr lang="tr-TR" dirty="0" err="1"/>
              <a:t>Taglar</a:t>
            </a:r>
            <a:endParaRPr lang="tr-TR" dirty="0"/>
          </a:p>
        </p:txBody>
      </p:sp>
      <p:sp>
        <p:nvSpPr>
          <p:cNvPr id="9" name="Pentagon 8"/>
          <p:cNvSpPr/>
          <p:nvPr/>
        </p:nvSpPr>
        <p:spPr>
          <a:xfrm>
            <a:off x="706102" y="1761145"/>
            <a:ext cx="1465462" cy="791988"/>
          </a:xfrm>
          <a:prstGeom prst="homePlate">
            <a:avLst/>
          </a:prstGeom>
          <a:solidFill>
            <a:srgbClr val="9ED5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latin typeface="Montserrat" panose="00000500000000000000" pitchFamily="2" charset="-94"/>
              </a:rPr>
              <a:t>figure</a:t>
            </a:r>
            <a:endParaRPr lang="tr-TR" sz="2400" dirty="0">
              <a:latin typeface="Montserrat" panose="00000500000000000000" pitchFamily="2" charset="-9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6627" y="1845998"/>
            <a:ext cx="897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İçinde fotoğraf, çizim vb. görsel bir elemanın bulunduğunu ifade eder. Bu görselin semantik olarak eklenmesini sağlar.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2563" y="2586510"/>
            <a:ext cx="8203476" cy="228442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&lt;figure&gt;  </a:t>
            </a:r>
          </a:p>
          <a:p>
            <a:r>
              <a:rPr lang="tr-TR" dirty="0"/>
              <a:t>    &lt;img src="resim1.jpg" alt="Resim Açıklaması"/&gt;  </a:t>
            </a:r>
          </a:p>
          <a:p>
            <a:r>
              <a:rPr lang="tr-TR" dirty="0"/>
              <a:t>    &lt;figcaption&gt;</a:t>
            </a:r>
          </a:p>
          <a:p>
            <a:r>
              <a:rPr lang="tr-TR" dirty="0"/>
              <a:t>		Buraya fotoğrafla ilgili açıklama gelecek.	 	   </a:t>
            </a:r>
            <a:br>
              <a:rPr lang="tr-TR" dirty="0"/>
            </a:br>
            <a:r>
              <a:rPr lang="tr-TR" dirty="0"/>
              <a:t>    &lt;/figcaption&gt;  </a:t>
            </a:r>
          </a:p>
          <a:p>
            <a:r>
              <a:rPr lang="tr-TR" dirty="0"/>
              <a:t>&lt;/figure&gt;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6B72FB-4BD8-45F4-AE70-50B63B8090E1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A7F305F0-7213-412D-8FC9-D45BDCCB4C7A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phic 13" descr="Meeting">
              <a:extLst>
                <a:ext uri="{FF2B5EF4-FFF2-40B4-BE49-F238E27FC236}">
                  <a16:creationId xmlns:a16="http://schemas.microsoft.com/office/drawing/2014/main" id="{DAC194EE-48F7-4C45-BE6C-0F0BDC93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C1DF15-F7F6-45A8-A812-8CAABE7F95B0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8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B91A22-7D91-44D0-AA91-6889A0D5AB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Display</a:t>
            </a:r>
            <a:r>
              <a:rPr lang="tr-TR" dirty="0"/>
              <a:t> türüne göre elementler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61669" y="1743836"/>
            <a:ext cx="10986046" cy="600892"/>
          </a:xfrm>
          <a:effectLst/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tr-TR" sz="2000" dirty="0"/>
              <a:t>Html elementleri sayfada kapladıkları yere göre ikiye ayrılırlar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82861" y="2588939"/>
            <a:ext cx="4349931" cy="600892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Block Elementler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84056" y="2588939"/>
            <a:ext cx="4349931" cy="600892"/>
          </a:xfrm>
          <a:prstGeom prst="roundRect">
            <a:avLst/>
          </a:prstGeom>
          <a:solidFill>
            <a:srgbClr val="9ED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Montserrat" panose="00000500000000000000" pitchFamily="2" charset="-94"/>
              </a:rPr>
              <a:t>Inline Elementler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861" y="3270597"/>
            <a:ext cx="1920241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div</a:t>
            </a:r>
          </a:p>
          <a:p>
            <a:r>
              <a:rPr lang="tr-TR" dirty="0">
                <a:latin typeface="Montserrat" panose="00000500000000000000" pitchFamily="2" charset="-94"/>
              </a:rPr>
              <a:t>p</a:t>
            </a:r>
          </a:p>
          <a:p>
            <a:r>
              <a:rPr lang="tr-TR" dirty="0">
                <a:latin typeface="Montserrat" panose="00000500000000000000" pitchFamily="2" charset="-94"/>
              </a:rPr>
              <a:t>h1-6</a:t>
            </a:r>
          </a:p>
          <a:p>
            <a:r>
              <a:rPr lang="tr-TR" dirty="0">
                <a:latin typeface="Montserrat" panose="00000500000000000000" pitchFamily="2" charset="-94"/>
              </a:rPr>
              <a:t>ol, ul, li</a:t>
            </a:r>
          </a:p>
          <a:p>
            <a:r>
              <a:rPr lang="tr-TR" dirty="0">
                <a:latin typeface="Montserrat" panose="00000500000000000000" pitchFamily="2" charset="-94"/>
              </a:rPr>
              <a:t>hr</a:t>
            </a:r>
          </a:p>
          <a:p>
            <a:r>
              <a:rPr lang="tr-TR" dirty="0">
                <a:latin typeface="Montserrat" panose="00000500000000000000" pitchFamily="2" charset="-94"/>
              </a:rPr>
              <a:t>blockqoute</a:t>
            </a:r>
          </a:p>
          <a:p>
            <a:r>
              <a:rPr lang="tr-TR" dirty="0">
                <a:latin typeface="Montserrat" panose="00000500000000000000" pitchFamily="2" charset="-94"/>
              </a:rPr>
              <a:t>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2551" y="3270597"/>
            <a:ext cx="1920241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header</a:t>
            </a:r>
          </a:p>
          <a:p>
            <a:r>
              <a:rPr lang="tr-TR" dirty="0">
                <a:latin typeface="Montserrat" panose="00000500000000000000" pitchFamily="2" charset="-94"/>
              </a:rPr>
              <a:t>aside</a:t>
            </a:r>
          </a:p>
          <a:p>
            <a:r>
              <a:rPr lang="tr-TR" dirty="0">
                <a:latin typeface="Montserrat" panose="00000500000000000000" pitchFamily="2" charset="-94"/>
              </a:rPr>
              <a:t>main</a:t>
            </a:r>
          </a:p>
          <a:p>
            <a:r>
              <a:rPr lang="tr-TR" dirty="0">
                <a:latin typeface="Montserrat" panose="00000500000000000000" pitchFamily="2" charset="-94"/>
              </a:rPr>
              <a:t>table</a:t>
            </a:r>
          </a:p>
          <a:p>
            <a:r>
              <a:rPr lang="tr-TR" dirty="0">
                <a:latin typeface="Montserrat" panose="00000500000000000000" pitchFamily="2" charset="-94"/>
              </a:rPr>
              <a:t>footer</a:t>
            </a:r>
          </a:p>
          <a:p>
            <a:r>
              <a:rPr lang="tr-TR" dirty="0">
                <a:latin typeface="Montserrat" panose="00000500000000000000" pitchFamily="2" charset="-94"/>
              </a:rPr>
              <a:t>nav</a:t>
            </a:r>
          </a:p>
          <a:p>
            <a:r>
              <a:rPr lang="tr-TR" dirty="0">
                <a:latin typeface="Montserrat" panose="00000500000000000000" pitchFamily="2" charset="-94"/>
              </a:rPr>
              <a:t>section</a:t>
            </a:r>
          </a:p>
          <a:p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8781" y="3270597"/>
            <a:ext cx="1920241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a</a:t>
            </a:r>
          </a:p>
          <a:p>
            <a:r>
              <a:rPr lang="tr-TR" dirty="0">
                <a:latin typeface="Montserrat" panose="00000500000000000000" pitchFamily="2" charset="-94"/>
              </a:rPr>
              <a:t>b, strong</a:t>
            </a:r>
          </a:p>
          <a:p>
            <a:r>
              <a:rPr lang="tr-TR" dirty="0">
                <a:latin typeface="Montserrat" panose="00000500000000000000" pitchFamily="2" charset="-94"/>
              </a:rPr>
              <a:t>i, em</a:t>
            </a:r>
          </a:p>
          <a:p>
            <a:r>
              <a:rPr lang="tr-TR" dirty="0">
                <a:latin typeface="Montserrat" panose="00000500000000000000" pitchFamily="2" charset="-94"/>
              </a:rPr>
              <a:t>br</a:t>
            </a:r>
          </a:p>
          <a:p>
            <a:r>
              <a:rPr lang="tr-TR" dirty="0">
                <a:latin typeface="Montserrat" panose="00000500000000000000" pitchFamily="2" charset="-94"/>
              </a:rPr>
              <a:t>img</a:t>
            </a:r>
          </a:p>
          <a:p>
            <a:r>
              <a:rPr lang="tr-TR" dirty="0">
                <a:latin typeface="Montserrat" panose="00000500000000000000" pitchFamily="2" charset="-94"/>
              </a:rPr>
              <a:t>sup, sub</a:t>
            </a:r>
          </a:p>
          <a:p>
            <a:r>
              <a:rPr lang="tr-TR" dirty="0">
                <a:latin typeface="Montserrat" panose="00000500000000000000" pitchFamily="2" charset="-94"/>
              </a:rPr>
              <a:t>code</a:t>
            </a:r>
          </a:p>
          <a:p>
            <a:r>
              <a:rPr lang="tr-TR" dirty="0">
                <a:latin typeface="Montserrat" panose="00000500000000000000" pitchFamily="2" charset="-94"/>
              </a:rPr>
              <a:t>span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8471" y="3270597"/>
            <a:ext cx="1920241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dirty="0">
                <a:latin typeface="Montserrat" panose="00000500000000000000" pitchFamily="2" charset="-94"/>
              </a:rPr>
              <a:t>button</a:t>
            </a:r>
          </a:p>
          <a:p>
            <a:r>
              <a:rPr lang="tr-TR" dirty="0">
                <a:latin typeface="Montserrat" panose="00000500000000000000" pitchFamily="2" charset="-94"/>
              </a:rPr>
              <a:t>input</a:t>
            </a:r>
          </a:p>
          <a:p>
            <a:r>
              <a:rPr lang="tr-TR" dirty="0">
                <a:latin typeface="Montserrat" panose="00000500000000000000" pitchFamily="2" charset="-94"/>
              </a:rPr>
              <a:t>textarea</a:t>
            </a:r>
          </a:p>
          <a:p>
            <a:r>
              <a:rPr lang="tr-TR" dirty="0">
                <a:latin typeface="Montserrat" panose="00000500000000000000" pitchFamily="2" charset="-94"/>
              </a:rPr>
              <a:t>select</a:t>
            </a:r>
          </a:p>
          <a:p>
            <a:r>
              <a:rPr lang="tr-TR" dirty="0">
                <a:latin typeface="Montserrat" panose="00000500000000000000" pitchFamily="2" charset="-94"/>
              </a:rPr>
              <a:t>label</a:t>
            </a:r>
          </a:p>
          <a:p>
            <a:endParaRPr lang="tr-TR" dirty="0">
              <a:latin typeface="Montserrat" panose="00000500000000000000" pitchFamily="2" charset="-9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C11ECF-0258-40B2-8E98-4C20A6587B3A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3BE17AD7-64E5-4AC9-88C1-76910ABBF436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phic 13" descr="Meeting">
              <a:extLst>
                <a:ext uri="{FF2B5EF4-FFF2-40B4-BE49-F238E27FC236}">
                  <a16:creationId xmlns:a16="http://schemas.microsoft.com/office/drawing/2014/main" id="{DF1FD317-74B5-4850-9D77-E3F12A4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FDA8D8-3525-4614-808C-830611761665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6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54B4C08-823D-40AA-AFA6-92E9E71CE19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sayfası oluşturmak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50B21-A0FC-4D28-957F-82831B062D68}"/>
              </a:ext>
            </a:extLst>
          </p:cNvPr>
          <p:cNvSpPr txBox="1"/>
          <p:nvPr/>
        </p:nvSpPr>
        <p:spPr>
          <a:xfrm>
            <a:off x="3224194" y="1551563"/>
            <a:ext cx="53399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600" dirty="0">
                <a:solidFill>
                  <a:srgbClr val="00A818"/>
                </a:solidFill>
                <a:latin typeface="Montserrat Black" panose="00000A00000000000000" pitchFamily="2" charset="-94"/>
              </a:rPr>
              <a:t>&lt;</a:t>
            </a:r>
            <a:r>
              <a:rPr lang="tr-TR" sz="1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2" charset="-94"/>
              </a:rPr>
              <a:t>title</a:t>
            </a:r>
            <a:r>
              <a:rPr lang="tr-TR" sz="11600" dirty="0">
                <a:solidFill>
                  <a:srgbClr val="00A818"/>
                </a:solidFill>
                <a:latin typeface="Montserrat Black" panose="00000A00000000000000" pitchFamily="2" charset="-94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F4598-6875-4305-A51B-B163F89FF0AE}"/>
              </a:ext>
            </a:extLst>
          </p:cNvPr>
          <p:cNvSpPr txBox="1"/>
          <p:nvPr/>
        </p:nvSpPr>
        <p:spPr>
          <a:xfrm>
            <a:off x="786692" y="3429000"/>
            <a:ext cx="1094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Montserrat" panose="00000500000000000000" pitchFamily="2" charset="-94"/>
              </a:rPr>
              <a:t>Head</a:t>
            </a:r>
            <a:r>
              <a:rPr lang="tr-TR" dirty="0">
                <a:latin typeface="Montserrat" panose="00000500000000000000" pitchFamily="2" charset="-94"/>
              </a:rPr>
              <a:t> </a:t>
            </a:r>
            <a:r>
              <a:rPr lang="tr-TR" dirty="0" err="1">
                <a:latin typeface="Montserrat" panose="00000500000000000000" pitchFamily="2" charset="-94"/>
              </a:rPr>
              <a:t>tagı</a:t>
            </a:r>
            <a:r>
              <a:rPr lang="tr-TR" dirty="0">
                <a:latin typeface="Montserrat" panose="00000500000000000000" pitchFamily="2" charset="-94"/>
              </a:rPr>
              <a:t> içinde bulunur ve tarayıcının başlık çubuğunda görüntülenecek metni belirler. SEO açısından çok değerlidir.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509167-E3D9-4640-9E77-BC93C715B318}"/>
              </a:ext>
            </a:extLst>
          </p:cNvPr>
          <p:cNvGrpSpPr/>
          <p:nvPr/>
        </p:nvGrpSpPr>
        <p:grpSpPr>
          <a:xfrm>
            <a:off x="1225650" y="4578225"/>
            <a:ext cx="9431464" cy="1449977"/>
            <a:chOff x="1225650" y="4578225"/>
            <a:chExt cx="9431464" cy="14499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58D0E10-6195-439C-92BB-83FA3B9C4CDA}"/>
                </a:ext>
              </a:extLst>
            </p:cNvPr>
            <p:cNvSpPr/>
            <p:nvPr/>
          </p:nvSpPr>
          <p:spPr>
            <a:xfrm>
              <a:off x="1840331" y="4709943"/>
              <a:ext cx="8816783" cy="11865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10-Point Star 6">
              <a:extLst>
                <a:ext uri="{FF2B5EF4-FFF2-40B4-BE49-F238E27FC236}">
                  <a16:creationId xmlns:a16="http://schemas.microsoft.com/office/drawing/2014/main" id="{1DC2606B-B0EC-4AF1-86FF-E73872CE50B6}"/>
                </a:ext>
              </a:extLst>
            </p:cNvPr>
            <p:cNvSpPr/>
            <p:nvPr/>
          </p:nvSpPr>
          <p:spPr>
            <a:xfrm>
              <a:off x="1225650" y="4578225"/>
              <a:ext cx="1449977" cy="1449977"/>
            </a:xfrm>
            <a:prstGeom prst="star10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dirty="0">
                  <a:latin typeface="Montserrat Black" panose="00000A00000000000000" pitchFamily="2" charset="-94"/>
                </a:rPr>
                <a:t>SEO</a:t>
              </a:r>
              <a:endParaRPr lang="tr-TR" sz="3200" dirty="0">
                <a:latin typeface="Montserrat Black" panose="00000A00000000000000" pitchFamily="2" charset="-9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52770E-4D26-423D-BD85-6FBD02B7D8DA}"/>
                </a:ext>
              </a:extLst>
            </p:cNvPr>
            <p:cNvSpPr txBox="1"/>
            <p:nvPr/>
          </p:nvSpPr>
          <p:spPr>
            <a:xfrm>
              <a:off x="2675627" y="4844772"/>
              <a:ext cx="77631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>
                  <a:latin typeface="Montserrat" panose="00000500000000000000" pitchFamily="2" charset="-94"/>
                </a:rPr>
                <a:t>Sayfa için en önemli anahtar kelimeler burada olmalıdır. Sayfa ile alakalı olmalı ve 60 karakteri geçmemelidir. Arama sonuçlarındaki başlık burada yazan ifadedir.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619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3323692" y="3642141"/>
            <a:ext cx="5544616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&lt;meta name="..." </a:t>
            </a:r>
            <a:r>
              <a:rPr lang="tr-TR" dirty="0" err="1"/>
              <a:t>content</a:t>
            </a:r>
            <a:r>
              <a:rPr lang="tr-TR" dirty="0"/>
              <a:t>="..."&gt;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E0BAD6-7C88-4CC4-A7BC-AB29C7FC2E24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66104509-5687-48A5-983C-0F2442ECB890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phic 13" descr="Meeting">
              <a:extLst>
                <a:ext uri="{FF2B5EF4-FFF2-40B4-BE49-F238E27FC236}">
                  <a16:creationId xmlns:a16="http://schemas.microsoft.com/office/drawing/2014/main" id="{2E79F1A0-CB5F-433C-A31E-BC5C86A9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2D1510-74AD-42B3-BFED-1FB03DA4006E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423188-897E-41FB-A555-DEE46680EC91}"/>
              </a:ext>
            </a:extLst>
          </p:cNvPr>
          <p:cNvGrpSpPr/>
          <p:nvPr/>
        </p:nvGrpSpPr>
        <p:grpSpPr>
          <a:xfrm>
            <a:off x="1775520" y="2032071"/>
            <a:ext cx="8640960" cy="892873"/>
            <a:chOff x="1654769" y="2032071"/>
            <a:chExt cx="8640960" cy="892873"/>
          </a:xfrm>
        </p:grpSpPr>
        <p:sp>
          <p:nvSpPr>
            <p:cNvPr id="10" name="TextBox 9"/>
            <p:cNvSpPr txBox="1"/>
            <p:nvPr/>
          </p:nvSpPr>
          <p:spPr>
            <a:xfrm>
              <a:off x="1654769" y="2093947"/>
              <a:ext cx="8640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400" dirty="0">
                  <a:latin typeface="Montserrat" panose="00000500000000000000" pitchFamily="2" charset="-94"/>
                </a:rPr>
                <a:t>Head tagı içinde bulunan, tarayıcı ya da arama motorları için çeşitli bilgiler içeren taglardır.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06CA0A-4344-48BB-B5E6-6B424B8E9F95}"/>
                </a:ext>
              </a:extLst>
            </p:cNvPr>
            <p:cNvCxnSpPr/>
            <p:nvPr/>
          </p:nvCxnSpPr>
          <p:spPr>
            <a:xfrm>
              <a:off x="1991544" y="2032071"/>
              <a:ext cx="0" cy="892873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11D43F-F2E1-4307-839E-839E353AD186}"/>
                </a:ext>
              </a:extLst>
            </p:cNvPr>
            <p:cNvCxnSpPr/>
            <p:nvPr/>
          </p:nvCxnSpPr>
          <p:spPr>
            <a:xfrm>
              <a:off x="9876420" y="2032071"/>
              <a:ext cx="0" cy="892873"/>
            </a:xfrm>
            <a:prstGeom prst="line">
              <a:avLst/>
            </a:prstGeom>
            <a:ln w="7620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13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2DAA3-5BD9-4D36-AC11-6D6AD3B1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25" y="4383992"/>
            <a:ext cx="5858693" cy="12098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9" name="10-Point Star 8"/>
          <p:cNvSpPr/>
          <p:nvPr/>
        </p:nvSpPr>
        <p:spPr>
          <a:xfrm>
            <a:off x="10742061" y="483977"/>
            <a:ext cx="1198150" cy="1198150"/>
          </a:xfrm>
          <a:prstGeom prst="star10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latin typeface="Montserrat" panose="00000500000000000000" pitchFamily="2" charset="-94"/>
              </a:rPr>
              <a:t>SEO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7079-380A-4C69-B96A-BB486E9F8A4B}"/>
              </a:ext>
            </a:extLst>
          </p:cNvPr>
          <p:cNvSpPr txBox="1"/>
          <p:nvPr/>
        </p:nvSpPr>
        <p:spPr>
          <a:xfrm>
            <a:off x="1451484" y="3422475"/>
            <a:ext cx="9613068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&lt;meta name="</a:t>
            </a:r>
            <a:r>
              <a:rPr lang="tr-TR" dirty="0" err="1"/>
              <a:t>description</a:t>
            </a:r>
            <a:r>
              <a:rPr lang="tr-TR" dirty="0"/>
              <a:t>" </a:t>
            </a:r>
            <a:r>
              <a:rPr lang="tr-TR" dirty="0" err="1"/>
              <a:t>content</a:t>
            </a:r>
            <a:r>
              <a:rPr lang="tr-TR" dirty="0"/>
              <a:t>="</a:t>
            </a:r>
            <a:r>
              <a:rPr lang="tr-TR" dirty="0" err="1"/>
              <a:t>Techproeducation</a:t>
            </a:r>
            <a:r>
              <a:rPr lang="tr-TR" dirty="0"/>
              <a:t> </a:t>
            </a:r>
            <a:r>
              <a:rPr lang="tr-TR" dirty="0" err="1"/>
              <a:t>provides</a:t>
            </a:r>
            <a:r>
              <a:rPr lang="tr-TR" dirty="0"/>
              <a:t>…"&gt; 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D6C687-C4B4-4F2D-B013-9D189243D2A1}"/>
              </a:ext>
            </a:extLst>
          </p:cNvPr>
          <p:cNvGrpSpPr/>
          <p:nvPr/>
        </p:nvGrpSpPr>
        <p:grpSpPr>
          <a:xfrm>
            <a:off x="1786774" y="1789656"/>
            <a:ext cx="8964996" cy="1133547"/>
            <a:chOff x="1786774" y="1789656"/>
            <a:chExt cx="8964996" cy="11335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9F1357-ABB1-4FE8-BC9D-3ADB853396D6}"/>
                </a:ext>
              </a:extLst>
            </p:cNvPr>
            <p:cNvSpPr txBox="1"/>
            <p:nvPr/>
          </p:nvSpPr>
          <p:spPr>
            <a:xfrm>
              <a:off x="1786774" y="2276872"/>
              <a:ext cx="896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>
                  <a:latin typeface="Montserrat" panose="00000500000000000000" pitchFamily="2" charset="-94"/>
                </a:rPr>
                <a:t>Arama motorları için değerli bir alandır. Sayfanın içeriği ile alakalı özet</a:t>
              </a:r>
              <a:r>
                <a:rPr lang="tr-TR" baseline="0" dirty="0"/>
                <a:t> bilgi bulundurulmalıdır. 155-160 karakteri geçmemelidir.</a:t>
              </a:r>
              <a:endParaRPr lang="tr-T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4271B-3507-49E0-A2A5-4568436DCCA4}"/>
                </a:ext>
              </a:extLst>
            </p:cNvPr>
            <p:cNvCxnSpPr/>
            <p:nvPr/>
          </p:nvCxnSpPr>
          <p:spPr>
            <a:xfrm>
              <a:off x="1796789" y="1977442"/>
              <a:ext cx="0" cy="88440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7DAA1C-CCBC-4AC8-92BA-6DD184A8C870}"/>
                </a:ext>
              </a:extLst>
            </p:cNvPr>
            <p:cNvCxnSpPr/>
            <p:nvPr/>
          </p:nvCxnSpPr>
          <p:spPr>
            <a:xfrm>
              <a:off x="10742061" y="1977442"/>
              <a:ext cx="0" cy="88440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8ADFF5-880E-4263-9180-18D354975F19}"/>
                </a:ext>
              </a:extLst>
            </p:cNvPr>
            <p:cNvSpPr txBox="1"/>
            <p:nvPr/>
          </p:nvSpPr>
          <p:spPr>
            <a:xfrm>
              <a:off x="4871145" y="1789656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description</a:t>
              </a:r>
              <a:endParaRPr lang="tr-TR" sz="28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0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9" name="10-Point Star 8"/>
          <p:cNvSpPr/>
          <p:nvPr/>
        </p:nvSpPr>
        <p:spPr>
          <a:xfrm>
            <a:off x="10742061" y="483977"/>
            <a:ext cx="1198150" cy="1198150"/>
          </a:xfrm>
          <a:prstGeom prst="star10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latin typeface="Montserrat" panose="00000500000000000000" pitchFamily="2" charset="-94"/>
              </a:rPr>
              <a:t>SEO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7079-380A-4C69-B96A-BB486E9F8A4B}"/>
              </a:ext>
            </a:extLst>
          </p:cNvPr>
          <p:cNvSpPr txBox="1"/>
          <p:nvPr/>
        </p:nvSpPr>
        <p:spPr>
          <a:xfrm>
            <a:off x="1764904" y="3814341"/>
            <a:ext cx="8964996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&lt;meta name="</a:t>
            </a:r>
            <a:r>
              <a:rPr lang="tr-TR" dirty="0" err="1"/>
              <a:t>robots</a:t>
            </a:r>
            <a:r>
              <a:rPr lang="tr-TR" dirty="0"/>
              <a:t>" </a:t>
            </a:r>
            <a:r>
              <a:rPr lang="tr-TR" dirty="0" err="1"/>
              <a:t>content</a:t>
            </a:r>
            <a:r>
              <a:rPr lang="tr-TR" dirty="0"/>
              <a:t>="</a:t>
            </a:r>
            <a:r>
              <a:rPr lang="tr-TR" dirty="0" err="1"/>
              <a:t>index</a:t>
            </a:r>
            <a:r>
              <a:rPr lang="tr-TR" dirty="0"/>
              <a:t> </a:t>
            </a:r>
            <a:r>
              <a:rPr lang="tr-TR" dirty="0" err="1"/>
              <a:t>follow</a:t>
            </a:r>
            <a:r>
              <a:rPr lang="tr-TR" dirty="0"/>
              <a:t>"&gt; 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B2303B-B5A7-4CC6-AF10-BDEE6E17F485}"/>
              </a:ext>
            </a:extLst>
          </p:cNvPr>
          <p:cNvGrpSpPr/>
          <p:nvPr/>
        </p:nvGrpSpPr>
        <p:grpSpPr>
          <a:xfrm>
            <a:off x="1786774" y="1789656"/>
            <a:ext cx="8964996" cy="1412287"/>
            <a:chOff x="1786774" y="1789656"/>
            <a:chExt cx="8964996" cy="14122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9F1357-ABB1-4FE8-BC9D-3ADB853396D6}"/>
                </a:ext>
              </a:extLst>
            </p:cNvPr>
            <p:cNvSpPr txBox="1"/>
            <p:nvPr/>
          </p:nvSpPr>
          <p:spPr>
            <a:xfrm>
              <a:off x="1786774" y="2278613"/>
              <a:ext cx="89649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>
                  <a:latin typeface="Montserrat" panose="00000500000000000000" pitchFamily="2" charset="-94"/>
                </a:rPr>
                <a:t>Arama motorlarının sayfa ile ilgili davranışını belirler. </a:t>
              </a:r>
              <a:r>
                <a:rPr lang="tr-TR" b="1" dirty="0" err="1">
                  <a:latin typeface="Montserrat" panose="00000500000000000000" pitchFamily="2" charset="-94"/>
                </a:rPr>
                <a:t>index</a:t>
              </a:r>
              <a:r>
                <a:rPr lang="tr-TR" dirty="0">
                  <a:latin typeface="Montserrat" panose="00000500000000000000" pitchFamily="2" charset="-94"/>
                </a:rPr>
                <a:t>:</a:t>
              </a:r>
              <a:r>
                <a:rPr lang="tr-TR" baseline="0" dirty="0"/>
                <a:t> sayfayı </a:t>
              </a:r>
              <a:r>
                <a:rPr lang="tr-TR" baseline="0" dirty="0" err="1"/>
                <a:t>indexle</a:t>
              </a:r>
              <a:r>
                <a:rPr lang="tr-TR" baseline="0" dirty="0"/>
                <a:t>, </a:t>
              </a:r>
              <a:r>
                <a:rPr lang="tr-TR" b="1" baseline="0" dirty="0" err="1"/>
                <a:t>follow</a:t>
              </a:r>
              <a:r>
                <a:rPr lang="tr-TR" baseline="0" dirty="0"/>
                <a:t>: sayfadaki linkleri takip et anlamına gelir. Bunların tersi anlamına gelen </a:t>
              </a:r>
              <a:r>
                <a:rPr lang="tr-TR" b="1" baseline="0" dirty="0" err="1"/>
                <a:t>no-index</a:t>
              </a:r>
              <a:r>
                <a:rPr lang="tr-TR" baseline="0" dirty="0"/>
                <a:t> ve </a:t>
              </a:r>
              <a:r>
                <a:rPr lang="tr-TR" b="1" baseline="0" dirty="0" err="1"/>
                <a:t>no-follow</a:t>
              </a:r>
              <a:r>
                <a:rPr lang="tr-TR" baseline="0" dirty="0"/>
                <a:t> değerleri de alabilir.</a:t>
              </a:r>
              <a:endParaRPr lang="tr-T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4271B-3507-49E0-A2A5-4568436DCCA4}"/>
                </a:ext>
              </a:extLst>
            </p:cNvPr>
            <p:cNvCxnSpPr>
              <a:cxnSpLocks/>
            </p:cNvCxnSpPr>
            <p:nvPr/>
          </p:nvCxnSpPr>
          <p:spPr>
            <a:xfrm>
              <a:off x="1796789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7DAA1C-CCBC-4AC8-92BA-6DD184A8C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061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AD68FF-0184-4ED1-B276-4F9620C90756}"/>
                </a:ext>
              </a:extLst>
            </p:cNvPr>
            <p:cNvSpPr txBox="1"/>
            <p:nvPr/>
          </p:nvSpPr>
          <p:spPr>
            <a:xfrm>
              <a:off x="5368076" y="1789656"/>
              <a:ext cx="14558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robots</a:t>
              </a:r>
              <a:endParaRPr lang="tr-TR" sz="28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D2A335-CA50-D696-36DB-AF313CCAF73C}"/>
              </a:ext>
            </a:extLst>
          </p:cNvPr>
          <p:cNvSpPr txBox="1"/>
          <p:nvPr/>
        </p:nvSpPr>
        <p:spPr>
          <a:xfrm>
            <a:off x="1777065" y="4974144"/>
            <a:ext cx="8964996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</a:t>
            </a:r>
            <a:r>
              <a:rPr lang="en-US" dirty="0"/>
              <a:t>a </a:t>
            </a:r>
            <a:r>
              <a:rPr lang="en-US" dirty="0" err="1"/>
              <a:t>href</a:t>
            </a:r>
            <a:r>
              <a:rPr lang="en-US" dirty="0"/>
              <a:t>="…"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nofollow</a:t>
            </a:r>
            <a:r>
              <a:rPr lang="en-US" dirty="0"/>
              <a:t>"</a:t>
            </a:r>
            <a:r>
              <a:rPr lang="tr-TR" dirty="0"/>
              <a:t>&gt; </a:t>
            </a:r>
          </a:p>
        </p:txBody>
      </p:sp>
    </p:spTree>
    <p:extLst>
      <p:ext uri="{BB962C8B-B14F-4D97-AF65-F5344CB8AC3E}">
        <p14:creationId xmlns:p14="http://schemas.microsoft.com/office/powerpoint/2010/main" val="14151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9" name="10-Point Star 8"/>
          <p:cNvSpPr/>
          <p:nvPr/>
        </p:nvSpPr>
        <p:spPr>
          <a:xfrm>
            <a:off x="10742061" y="483977"/>
            <a:ext cx="1198150" cy="1198150"/>
          </a:xfrm>
          <a:prstGeom prst="star10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latin typeface="Montserrat" panose="00000500000000000000" pitchFamily="2" charset="-94"/>
              </a:rPr>
              <a:t>SEO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B2303B-B5A7-4CC6-AF10-BDEE6E17F485}"/>
              </a:ext>
            </a:extLst>
          </p:cNvPr>
          <p:cNvGrpSpPr/>
          <p:nvPr/>
        </p:nvGrpSpPr>
        <p:grpSpPr>
          <a:xfrm>
            <a:off x="1415479" y="1424298"/>
            <a:ext cx="9361040" cy="1743477"/>
            <a:chOff x="1559496" y="1404605"/>
            <a:chExt cx="9361040" cy="17434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9F1357-ABB1-4FE8-BC9D-3ADB853396D6}"/>
                </a:ext>
              </a:extLst>
            </p:cNvPr>
            <p:cNvSpPr txBox="1"/>
            <p:nvPr/>
          </p:nvSpPr>
          <p:spPr>
            <a:xfrm>
              <a:off x="1786774" y="1947753"/>
              <a:ext cx="8964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Montserrat" panose="00000500000000000000" pitchFamily="2" charset="-94"/>
                </a:rPr>
                <a:t>Arama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motorlarının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bir</a:t>
              </a:r>
              <a:r>
                <a:rPr lang="en-US" dirty="0">
                  <a:latin typeface="Montserrat" panose="00000500000000000000" pitchFamily="2" charset="-94"/>
                </a:rPr>
                <a:t> web </a:t>
              </a:r>
              <a:r>
                <a:rPr lang="en-US" dirty="0" err="1">
                  <a:latin typeface="Montserrat" panose="00000500000000000000" pitchFamily="2" charset="-94"/>
                </a:rPr>
                <a:t>sitesini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üst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sıralarda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göstermek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için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oluturdukları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puanlama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sistemini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etkileyen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unsurlardan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bir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diğeri</a:t>
              </a:r>
              <a:r>
                <a:rPr lang="en-US" dirty="0">
                  <a:latin typeface="Montserrat" panose="00000500000000000000" pitchFamily="2" charset="-94"/>
                </a:rPr>
                <a:t> backlink </a:t>
              </a:r>
              <a:r>
                <a:rPr lang="en-US" dirty="0" err="1">
                  <a:latin typeface="Montserrat" panose="00000500000000000000" pitchFamily="2" charset="-94"/>
                </a:rPr>
                <a:t>tir</a:t>
              </a:r>
              <a:r>
                <a:rPr lang="en-US" dirty="0">
                  <a:latin typeface="Montserrat" panose="00000500000000000000" pitchFamily="2" charset="-94"/>
                </a:rPr>
                <a:t>. Bir “A” </a:t>
              </a:r>
              <a:r>
                <a:rPr lang="en-US" dirty="0" err="1">
                  <a:latin typeface="Montserrat" panose="00000500000000000000" pitchFamily="2" charset="-94"/>
                </a:rPr>
                <a:t>sitenin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adresinin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başka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siteler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içinde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bulunması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ve</a:t>
              </a:r>
              <a:r>
                <a:rPr lang="en-US" dirty="0">
                  <a:latin typeface="Montserrat" panose="00000500000000000000" pitchFamily="2" charset="-94"/>
                </a:rPr>
                <a:t> o </a:t>
              </a:r>
              <a:r>
                <a:rPr lang="en-US" dirty="0" err="1">
                  <a:latin typeface="Montserrat" panose="00000500000000000000" pitchFamily="2" charset="-94"/>
                </a:rPr>
                <a:t>linkler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yoluyla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ziyaretçilerin</a:t>
              </a:r>
              <a:r>
                <a:rPr lang="en-US" dirty="0">
                  <a:latin typeface="Montserrat" panose="00000500000000000000" pitchFamily="2" charset="-94"/>
                </a:rPr>
                <a:t> A </a:t>
              </a:r>
              <a:r>
                <a:rPr lang="en-US" dirty="0" err="1">
                  <a:latin typeface="Montserrat" panose="00000500000000000000" pitchFamily="2" charset="-94"/>
                </a:rPr>
                <a:t>sitesine</a:t>
              </a:r>
              <a:r>
                <a:rPr lang="en-US" dirty="0">
                  <a:latin typeface="Montserrat" panose="00000500000000000000" pitchFamily="2" charset="-94"/>
                </a:rPr>
                <a:t> </a:t>
              </a:r>
              <a:r>
                <a:rPr lang="en-US" dirty="0" err="1">
                  <a:latin typeface="Montserrat" panose="00000500000000000000" pitchFamily="2" charset="-94"/>
                </a:rPr>
                <a:t>ulaşmasıdır</a:t>
              </a:r>
              <a:r>
                <a:rPr lang="en-US" dirty="0">
                  <a:latin typeface="Montserrat" panose="00000500000000000000" pitchFamily="2" charset="-94"/>
                </a:rPr>
                <a:t>. </a:t>
              </a:r>
              <a:endParaRPr lang="tr-T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4271B-3507-49E0-A2A5-4568436DCCA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7DAA1C-CCBC-4AC8-92BA-6DD184A8C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536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AD68FF-0184-4ED1-B276-4F9620C90756}"/>
                </a:ext>
              </a:extLst>
            </p:cNvPr>
            <p:cNvSpPr txBox="1"/>
            <p:nvPr/>
          </p:nvSpPr>
          <p:spPr>
            <a:xfrm>
              <a:off x="5153273" y="1404605"/>
              <a:ext cx="1885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backlink</a:t>
              </a:r>
              <a:endParaRPr lang="tr-TR" sz="28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67F4D00-16B6-7A24-D75E-646ACAF75E22}"/>
              </a:ext>
            </a:extLst>
          </p:cNvPr>
          <p:cNvSpPr/>
          <p:nvPr/>
        </p:nvSpPr>
        <p:spPr>
          <a:xfrm>
            <a:off x="5437939" y="4447400"/>
            <a:ext cx="1548172" cy="154817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96CD28-C199-A75F-531F-9595F4538623}"/>
              </a:ext>
            </a:extLst>
          </p:cNvPr>
          <p:cNvGrpSpPr/>
          <p:nvPr/>
        </p:nvGrpSpPr>
        <p:grpSpPr>
          <a:xfrm>
            <a:off x="8408478" y="3586702"/>
            <a:ext cx="3174544" cy="2613977"/>
            <a:chOff x="8148228" y="3166139"/>
            <a:chExt cx="3174544" cy="26139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BF17F4-EA7A-872C-BF69-00A77F2BB365}"/>
                </a:ext>
              </a:extLst>
            </p:cNvPr>
            <p:cNvSpPr/>
            <p:nvPr/>
          </p:nvSpPr>
          <p:spPr>
            <a:xfrm>
              <a:off x="8148228" y="3709919"/>
              <a:ext cx="3174544" cy="20701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&lt;a </a:t>
              </a:r>
              <a:r>
                <a:rPr lang="en-US" sz="1200" dirty="0" err="1"/>
                <a:t>href</a:t>
              </a:r>
              <a:r>
                <a:rPr lang="en-US" sz="1200" dirty="0"/>
                <a:t>="</a:t>
              </a:r>
              <a:r>
                <a:rPr lang="en-US" sz="1200" b="1" dirty="0">
                  <a:solidFill>
                    <a:schemeClr val="accent6"/>
                  </a:solidFill>
                </a:rPr>
                <a:t>https://a.com</a:t>
              </a:r>
              <a:r>
                <a:rPr lang="en-US" sz="1200" dirty="0"/>
                <a:t>"&gt;Click&lt;/a&gt;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A45A71-1D51-33D3-AD8B-62BA0F0CC8E0}"/>
                </a:ext>
              </a:extLst>
            </p:cNvPr>
            <p:cNvSpPr/>
            <p:nvPr/>
          </p:nvSpPr>
          <p:spPr>
            <a:xfrm>
              <a:off x="9191720" y="3166139"/>
              <a:ext cx="1087559" cy="108755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C</a:t>
              </a:r>
            </a:p>
          </p:txBody>
        </p:sp>
      </p:grp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31C6815-E342-A33C-45C4-3B3AFCE8D579}"/>
              </a:ext>
            </a:extLst>
          </p:cNvPr>
          <p:cNvSpPr/>
          <p:nvPr/>
        </p:nvSpPr>
        <p:spPr>
          <a:xfrm>
            <a:off x="7464152" y="4893691"/>
            <a:ext cx="648072" cy="6840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3EFA45-20CB-A3D7-B89C-2E4AE828C56D}"/>
              </a:ext>
            </a:extLst>
          </p:cNvPr>
          <p:cNvGrpSpPr/>
          <p:nvPr/>
        </p:nvGrpSpPr>
        <p:grpSpPr>
          <a:xfrm>
            <a:off x="615536" y="3586702"/>
            <a:ext cx="3174544" cy="2613977"/>
            <a:chOff x="8148228" y="3166139"/>
            <a:chExt cx="3174544" cy="26139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512458A-F339-11B1-AFB9-7F3A6E5AB4B3}"/>
                </a:ext>
              </a:extLst>
            </p:cNvPr>
            <p:cNvSpPr/>
            <p:nvPr/>
          </p:nvSpPr>
          <p:spPr>
            <a:xfrm>
              <a:off x="8148228" y="3709919"/>
              <a:ext cx="3174544" cy="20701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&lt;a </a:t>
              </a:r>
              <a:r>
                <a:rPr lang="en-US" sz="1200" dirty="0" err="1"/>
                <a:t>href</a:t>
              </a:r>
              <a:r>
                <a:rPr lang="en-US" sz="1200" dirty="0"/>
                <a:t>="</a:t>
              </a:r>
              <a:r>
                <a:rPr lang="en-US" sz="1200" b="1" dirty="0">
                  <a:solidFill>
                    <a:schemeClr val="accent6"/>
                  </a:solidFill>
                </a:rPr>
                <a:t>https://a.com</a:t>
              </a:r>
              <a:r>
                <a:rPr lang="en-US" sz="1200" dirty="0"/>
                <a:t>"&gt;Click&lt;/a&gt;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17E66A-76D5-C64C-9A6B-76DDB68E3080}"/>
                </a:ext>
              </a:extLst>
            </p:cNvPr>
            <p:cNvSpPr/>
            <p:nvPr/>
          </p:nvSpPr>
          <p:spPr>
            <a:xfrm>
              <a:off x="9191720" y="3166139"/>
              <a:ext cx="1087559" cy="108755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B</a:t>
              </a:r>
            </a:p>
          </p:txBody>
        </p:sp>
      </p:grpSp>
      <p:sp>
        <p:nvSpPr>
          <p:cNvPr id="19" name="Arrow: Left 18">
            <a:extLst>
              <a:ext uri="{FF2B5EF4-FFF2-40B4-BE49-F238E27FC236}">
                <a16:creationId xmlns:a16="http://schemas.microsoft.com/office/drawing/2014/main" id="{FDCEE4A7-EBD8-3F29-D090-3D360911B1A0}"/>
              </a:ext>
            </a:extLst>
          </p:cNvPr>
          <p:cNvSpPr/>
          <p:nvPr/>
        </p:nvSpPr>
        <p:spPr>
          <a:xfrm rot="10800000">
            <a:off x="4311827" y="4901039"/>
            <a:ext cx="648072" cy="6840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9" name="10-Point Star 8"/>
          <p:cNvSpPr/>
          <p:nvPr/>
        </p:nvSpPr>
        <p:spPr>
          <a:xfrm>
            <a:off x="10742061" y="483977"/>
            <a:ext cx="1198150" cy="1198150"/>
          </a:xfrm>
          <a:prstGeom prst="star10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latin typeface="Montserrat" panose="00000500000000000000" pitchFamily="2" charset="-94"/>
              </a:rPr>
              <a:t>SEO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D68FF-0184-4ED1-B276-4F9620C90756}"/>
              </a:ext>
            </a:extLst>
          </p:cNvPr>
          <p:cNvSpPr txBox="1"/>
          <p:nvPr/>
        </p:nvSpPr>
        <p:spPr>
          <a:xfrm>
            <a:off x="5153273" y="1404605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backlink</a:t>
            </a:r>
            <a:endParaRPr lang="tr-TR" sz="28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2A335-CA50-D696-36DB-AF313CCAF73C}"/>
              </a:ext>
            </a:extLst>
          </p:cNvPr>
          <p:cNvSpPr txBox="1"/>
          <p:nvPr/>
        </p:nvSpPr>
        <p:spPr>
          <a:xfrm>
            <a:off x="1703512" y="2348880"/>
            <a:ext cx="8964996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</a:t>
            </a:r>
            <a:r>
              <a:rPr lang="en-US" dirty="0"/>
              <a:t>a </a:t>
            </a:r>
            <a:r>
              <a:rPr lang="en-US" dirty="0" err="1"/>
              <a:t>href</a:t>
            </a:r>
            <a:r>
              <a:rPr lang="en-US" dirty="0"/>
              <a:t>="…"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noreferrer</a:t>
            </a:r>
            <a:r>
              <a:rPr lang="en-US" dirty="0"/>
              <a:t> </a:t>
            </a:r>
            <a:r>
              <a:rPr lang="en-US" dirty="0" err="1"/>
              <a:t>noopener</a:t>
            </a:r>
            <a:r>
              <a:rPr lang="en-US" dirty="0"/>
              <a:t>"</a:t>
            </a:r>
            <a:r>
              <a:rPr lang="tr-TR" dirty="0"/>
              <a:t>&gt; 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2FBBB3-D996-BC78-CA77-DE0F39DE0560}"/>
              </a:ext>
            </a:extLst>
          </p:cNvPr>
          <p:cNvGrpSpPr/>
          <p:nvPr/>
        </p:nvGrpSpPr>
        <p:grpSpPr>
          <a:xfrm>
            <a:off x="1703512" y="2816932"/>
            <a:ext cx="4830303" cy="2808312"/>
            <a:chOff x="1703512" y="2816932"/>
            <a:chExt cx="4830303" cy="28083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3035C6-596E-989D-B611-3AF1ECC54962}"/>
                </a:ext>
              </a:extLst>
            </p:cNvPr>
            <p:cNvSpPr/>
            <p:nvPr/>
          </p:nvSpPr>
          <p:spPr>
            <a:xfrm>
              <a:off x="6420036" y="2816932"/>
              <a:ext cx="113779" cy="113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520555-ADC0-5074-4E41-71269BA3174E}"/>
                </a:ext>
              </a:extLst>
            </p:cNvPr>
            <p:cNvSpPr/>
            <p:nvPr/>
          </p:nvSpPr>
          <p:spPr>
            <a:xfrm>
              <a:off x="1703512" y="3681028"/>
              <a:ext cx="2988332" cy="19442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linkin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arama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motorları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tarafından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backlink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olarak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değerlendirilmemesi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için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konulur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CCBC90D-CFAF-B6CC-91A8-7BD287F539CD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 rot="5400000">
              <a:off x="4462144" y="1666245"/>
              <a:ext cx="750317" cy="3279248"/>
            </a:xfrm>
            <a:prstGeom prst="bentConnector3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08C126-D667-0237-5E9A-106ADFE98E9A}"/>
              </a:ext>
            </a:extLst>
          </p:cNvPr>
          <p:cNvGrpSpPr/>
          <p:nvPr/>
        </p:nvGrpSpPr>
        <p:grpSpPr>
          <a:xfrm>
            <a:off x="6186010" y="2816932"/>
            <a:ext cx="4471597" cy="2808312"/>
            <a:chOff x="6186010" y="2816932"/>
            <a:chExt cx="4471597" cy="28083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6F6CF2-65F4-051F-3FE8-A12068836400}"/>
                </a:ext>
              </a:extLst>
            </p:cNvPr>
            <p:cNvSpPr/>
            <p:nvPr/>
          </p:nvSpPr>
          <p:spPr>
            <a:xfrm>
              <a:off x="7932204" y="2816932"/>
              <a:ext cx="113779" cy="113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CC9BED-A475-5F28-B6C8-6B16949144AB}"/>
                </a:ext>
              </a:extLst>
            </p:cNvPr>
            <p:cNvSpPr/>
            <p:nvPr/>
          </p:nvSpPr>
          <p:spPr>
            <a:xfrm>
              <a:off x="6186010" y="3681028"/>
              <a:ext cx="4471597" cy="19442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Açılacak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olan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sayfada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javascript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window.opener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komutu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önceki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sayfaya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bilgi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almasını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engellemek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için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konulur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6EDB4B8-72EF-C570-AA37-EC9E9E74E7E2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rot="16200000" flipH="1">
              <a:off x="7830293" y="3089511"/>
              <a:ext cx="750317" cy="432715"/>
            </a:xfrm>
            <a:prstGeom prst="bentConnector3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1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7079-380A-4C69-B96A-BB486E9F8A4B}"/>
              </a:ext>
            </a:extLst>
          </p:cNvPr>
          <p:cNvSpPr txBox="1"/>
          <p:nvPr/>
        </p:nvSpPr>
        <p:spPr>
          <a:xfrm>
            <a:off x="1138706" y="3879585"/>
            <a:ext cx="10261132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tr-TR" dirty="0"/>
              <a:t>&lt;meta name="</a:t>
            </a:r>
            <a:r>
              <a:rPr lang="tr-TR" dirty="0" err="1"/>
              <a:t>viewport</a:t>
            </a:r>
            <a:r>
              <a:rPr lang="tr-TR" dirty="0"/>
              <a:t>" </a:t>
            </a:r>
            <a:r>
              <a:rPr lang="tr-TR" dirty="0" err="1"/>
              <a:t>content</a:t>
            </a:r>
            <a:r>
              <a:rPr lang="tr-TR" dirty="0"/>
              <a:t>="</a:t>
            </a:r>
            <a:r>
              <a:rPr lang="tr-TR" dirty="0" err="1"/>
              <a:t>width</a:t>
            </a:r>
            <a:r>
              <a:rPr lang="tr-TR" dirty="0"/>
              <a:t>=</a:t>
            </a:r>
            <a:r>
              <a:rPr lang="tr-TR" dirty="0" err="1"/>
              <a:t>device-width</a:t>
            </a:r>
            <a:r>
              <a:rPr lang="tr-TR" dirty="0"/>
              <a:t>, </a:t>
            </a:r>
            <a:r>
              <a:rPr lang="tr-TR" dirty="0" err="1"/>
              <a:t>initial-scale</a:t>
            </a:r>
            <a:r>
              <a:rPr lang="tr-TR" dirty="0"/>
              <a:t>=1.0"&gt;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FB5219-BEF3-4DE1-AC23-BE50FE9B75D1}"/>
              </a:ext>
            </a:extLst>
          </p:cNvPr>
          <p:cNvGrpSpPr/>
          <p:nvPr/>
        </p:nvGrpSpPr>
        <p:grpSpPr>
          <a:xfrm>
            <a:off x="1786774" y="1789656"/>
            <a:ext cx="8964996" cy="1315308"/>
            <a:chOff x="1786774" y="1789656"/>
            <a:chExt cx="8964996" cy="13153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9F1357-ABB1-4FE8-BC9D-3ADB853396D6}"/>
                </a:ext>
              </a:extLst>
            </p:cNvPr>
            <p:cNvSpPr txBox="1"/>
            <p:nvPr/>
          </p:nvSpPr>
          <p:spPr>
            <a:xfrm>
              <a:off x="1786774" y="2278613"/>
              <a:ext cx="896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>
                  <a:latin typeface="Montserrat" panose="00000500000000000000" pitchFamily="2" charset="-94"/>
                </a:rPr>
                <a:t>Sayfanın masaüstü, tablet ve telefon gibi farklı cihazlarda düzgün</a:t>
              </a:r>
              <a:r>
                <a:rPr lang="tr-TR" baseline="0" dirty="0"/>
                <a:t> gözükmesi için gereklidir.</a:t>
              </a:r>
              <a:endParaRPr lang="tr-T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4271B-3507-49E0-A2A5-4568436DCCA4}"/>
                </a:ext>
              </a:extLst>
            </p:cNvPr>
            <p:cNvCxnSpPr>
              <a:cxnSpLocks/>
            </p:cNvCxnSpPr>
            <p:nvPr/>
          </p:nvCxnSpPr>
          <p:spPr>
            <a:xfrm>
              <a:off x="1796789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7DAA1C-CCBC-4AC8-92BA-6DD184A8C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061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AD68FF-0184-4ED1-B276-4F9620C90756}"/>
                </a:ext>
              </a:extLst>
            </p:cNvPr>
            <p:cNvSpPr txBox="1"/>
            <p:nvPr/>
          </p:nvSpPr>
          <p:spPr>
            <a:xfrm>
              <a:off x="5125223" y="1789656"/>
              <a:ext cx="1941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viewport</a:t>
              </a:r>
              <a:endParaRPr lang="tr-TR" sz="2800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9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924EE-A8F3-4BFD-BA0D-87EA088600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Meta </a:t>
            </a:r>
            <a:r>
              <a:rPr lang="tr-TR" dirty="0" err="1"/>
              <a:t>tagları</a:t>
            </a:r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7079-380A-4C69-B96A-BB486E9F8A4B}"/>
              </a:ext>
            </a:extLst>
          </p:cNvPr>
          <p:cNvSpPr txBox="1"/>
          <p:nvPr/>
        </p:nvSpPr>
        <p:spPr>
          <a:xfrm>
            <a:off x="4043772" y="3814341"/>
            <a:ext cx="4104456" cy="5818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40000"/>
                <a:lumOff val="60000"/>
              </a:schemeClr>
            </a:solidFill>
            <a:prstDash val="sysDot"/>
          </a:ln>
        </p:spPr>
        <p:txBody>
          <a:bodyPr wrap="square" lIns="180000" tIns="108000" rIns="180000" bIns="10800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tr-TR" dirty="0"/>
              <a:t>&lt;meta </a:t>
            </a:r>
            <a:r>
              <a:rPr lang="tr-TR" dirty="0" err="1"/>
              <a:t>charset</a:t>
            </a:r>
            <a:r>
              <a:rPr lang="tr-TR" dirty="0"/>
              <a:t>="utf-8"&gt;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AF806-60EB-4D80-87C7-2A862F09B037}"/>
              </a:ext>
            </a:extLst>
          </p:cNvPr>
          <p:cNvGrpSpPr/>
          <p:nvPr/>
        </p:nvGrpSpPr>
        <p:grpSpPr>
          <a:xfrm>
            <a:off x="1505490" y="1789656"/>
            <a:ext cx="9181020" cy="1315308"/>
            <a:chOff x="1667508" y="1789656"/>
            <a:chExt cx="9181020" cy="13153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9F1357-ABB1-4FE8-BC9D-3ADB853396D6}"/>
                </a:ext>
              </a:extLst>
            </p:cNvPr>
            <p:cNvSpPr txBox="1"/>
            <p:nvPr/>
          </p:nvSpPr>
          <p:spPr>
            <a:xfrm>
              <a:off x="1786774" y="2278613"/>
              <a:ext cx="896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dirty="0">
                  <a:latin typeface="Montserrat" panose="00000500000000000000" pitchFamily="2" charset="-94"/>
                </a:rPr>
                <a:t>Sayfadaki karakter kodlamasını belirlemek için kullanılır. utf8 tanımlaması ile tüm dillerin ve karakterlerin sorunsuz gösterilmesi garanti edilir.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4271B-3507-49E0-A2A5-4568436DCCA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7DAA1C-CCBC-4AC8-92BA-6DD184A8C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528" y="1977442"/>
              <a:ext cx="0" cy="1127522"/>
            </a:xfrm>
            <a:prstGeom prst="line">
              <a:avLst/>
            </a:prstGeom>
            <a:ln w="57150">
              <a:solidFill>
                <a:srgbClr val="9ED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AD68FF-0184-4ED1-B276-4F9620C90756}"/>
                </a:ext>
              </a:extLst>
            </p:cNvPr>
            <p:cNvSpPr txBox="1"/>
            <p:nvPr/>
          </p:nvSpPr>
          <p:spPr>
            <a:xfrm>
              <a:off x="5269492" y="1789656"/>
              <a:ext cx="1653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solidFill>
                    <a:schemeClr val="bg2">
                      <a:lumMod val="75000"/>
                    </a:schemeClr>
                  </a:solidFill>
                  <a:latin typeface="Montserrat Black" panose="00000A00000000000000" pitchFamily="2" charset="-94"/>
                </a:rPr>
                <a:t>charset</a:t>
              </a:r>
              <a:endParaRPr lang="tr-TR" sz="2800" dirty="0">
                <a:solidFill>
                  <a:schemeClr val="bg2">
                    <a:lumMod val="75000"/>
                  </a:schemeClr>
                </a:solidFill>
                <a:latin typeface="Montserrat Black" panose="00000A00000000000000" pitchFamily="2" charset="-9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4570-7A73-4628-9F3F-F48B54F3FE2C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26F590FA-B005-4819-80F4-E9E0F0F4F1FB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2" name="Graphic 11" descr="Meeting">
              <a:extLst>
                <a:ext uri="{FF2B5EF4-FFF2-40B4-BE49-F238E27FC236}">
                  <a16:creationId xmlns:a16="http://schemas.microsoft.com/office/drawing/2014/main" id="{3EE93E6B-C1C7-4ECC-8D11-1994385D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79E842-2B37-47DE-A26C-CC844DA18383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4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325279-B9BE-4D33-8A8C-0E9C0E39104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Glossary</a:t>
            </a:r>
            <a:endParaRPr lang="tr-T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875098-0C5D-D171-FBF9-4B1529663724}"/>
              </a:ext>
            </a:extLst>
          </p:cNvPr>
          <p:cNvGrpSpPr/>
          <p:nvPr/>
        </p:nvGrpSpPr>
        <p:grpSpPr>
          <a:xfrm>
            <a:off x="479376" y="1664804"/>
            <a:ext cx="11593288" cy="338554"/>
            <a:chOff x="479376" y="1664804"/>
            <a:chExt cx="1159328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FE0764-8B13-3B03-B8FB-2B4AB3206EB2}"/>
                </a:ext>
              </a:extLst>
            </p:cNvPr>
            <p:cNvSpPr txBox="1"/>
            <p:nvPr/>
          </p:nvSpPr>
          <p:spPr>
            <a:xfrm>
              <a:off x="479376" y="1664804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HTML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22ABB-6ED1-C3AD-B0B7-D1E72539AE8F}"/>
                </a:ext>
              </a:extLst>
            </p:cNvPr>
            <p:cNvSpPr txBox="1"/>
            <p:nvPr/>
          </p:nvSpPr>
          <p:spPr>
            <a:xfrm>
              <a:off x="1883532" y="1680192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Hyper Text Markup Language, </a:t>
              </a:r>
              <a:r>
                <a:rPr lang="tr-TR" sz="1400" dirty="0">
                  <a:latin typeface="Montserrat" panose="00000500000000000000" pitchFamily="2" charset="-94"/>
                </a:rPr>
                <a:t>Web sayfaları hazırlamak için kullanılan bir işaretleme dilidir</a:t>
              </a: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93BF9-6405-272A-9B4F-567A2AC5B946}"/>
              </a:ext>
            </a:extLst>
          </p:cNvPr>
          <p:cNvGrpSpPr/>
          <p:nvPr/>
        </p:nvGrpSpPr>
        <p:grpSpPr>
          <a:xfrm>
            <a:off x="467155" y="2033430"/>
            <a:ext cx="11587755" cy="338554"/>
            <a:chOff x="493985" y="1983800"/>
            <a:chExt cx="11587755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D67216-1AB3-99A7-2593-3FB08C86D88F}"/>
                </a:ext>
              </a:extLst>
            </p:cNvPr>
            <p:cNvSpPr txBox="1"/>
            <p:nvPr/>
          </p:nvSpPr>
          <p:spPr>
            <a:xfrm>
              <a:off x="493985" y="1983800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A07AEC-03CA-6942-29F4-A6E7C2A0DB4E}"/>
                </a:ext>
              </a:extLst>
            </p:cNvPr>
            <p:cNvSpPr txBox="1"/>
            <p:nvPr/>
          </p:nvSpPr>
          <p:spPr>
            <a:xfrm>
              <a:off x="1892608" y="1999188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Cascading Style Sheet, </a:t>
              </a:r>
              <a:r>
                <a:rPr lang="tr-TR" sz="1400" dirty="0">
                  <a:latin typeface="Montserrat" panose="00000500000000000000" pitchFamily="2" charset="-94"/>
                </a:rPr>
                <a:t>Web </a:t>
              </a:r>
              <a:r>
                <a:rPr lang="en-US" sz="1400" dirty="0" err="1">
                  <a:latin typeface="Montserrat" panose="00000500000000000000" pitchFamily="2" charset="-94"/>
                </a:rPr>
                <a:t>sayfalarını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biçimlendirmek</a:t>
              </a:r>
              <a:r>
                <a:rPr lang="tr-TR" sz="1400" dirty="0">
                  <a:latin typeface="Montserrat" panose="00000500000000000000" pitchFamily="2" charset="-94"/>
                </a:rPr>
                <a:t> için kullanılan bir işaretleme dilidir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FF9313-5B20-6139-72EA-03089D5B805B}"/>
              </a:ext>
            </a:extLst>
          </p:cNvPr>
          <p:cNvGrpSpPr/>
          <p:nvPr/>
        </p:nvGrpSpPr>
        <p:grpSpPr>
          <a:xfrm>
            <a:off x="479376" y="2402056"/>
            <a:ext cx="11574429" cy="338554"/>
            <a:chOff x="498235" y="2442517"/>
            <a:chExt cx="11574429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B380FB-36F0-F7FA-2713-815327339A11}"/>
                </a:ext>
              </a:extLst>
            </p:cNvPr>
            <p:cNvSpPr txBox="1"/>
            <p:nvPr/>
          </p:nvSpPr>
          <p:spPr>
            <a:xfrm>
              <a:off x="498235" y="2442517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Javascript</a:t>
              </a:r>
              <a:endParaRPr lang="en-US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89FDE1-B5FC-701F-30CE-10041E97ADE0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Çoğunlukla</a:t>
              </a:r>
              <a:r>
                <a:rPr lang="en-US" sz="1400" dirty="0"/>
                <a:t> web </a:t>
              </a:r>
              <a:r>
                <a:rPr lang="en-US" sz="1400" dirty="0" err="1"/>
                <a:t>sayfalarını</a:t>
              </a:r>
              <a:r>
                <a:rPr lang="en-US" sz="1400" dirty="0"/>
                <a:t> </a:t>
              </a:r>
              <a:r>
                <a:rPr lang="en-US" sz="1400" dirty="0" err="1"/>
                <a:t>etkileşimli</a:t>
              </a:r>
              <a:r>
                <a:rPr lang="en-US" sz="1400" dirty="0"/>
                <a:t> hale </a:t>
              </a:r>
              <a:r>
                <a:rPr lang="en-US" sz="1400" dirty="0" err="1"/>
                <a:t>getirmek</a:t>
              </a:r>
              <a:r>
                <a:rPr lang="en-US" sz="1400" dirty="0"/>
                <a:t> </a:t>
              </a:r>
              <a:r>
                <a:rPr lang="en-US" sz="1400" dirty="0" err="1"/>
                <a:t>için</a:t>
              </a:r>
              <a:r>
                <a:rPr lang="en-US" sz="1400" dirty="0"/>
                <a:t> </a:t>
              </a:r>
              <a:r>
                <a:rPr lang="en-US" sz="1400" dirty="0" err="1"/>
                <a:t>kullanılan</a:t>
              </a:r>
              <a:r>
                <a:rPr lang="en-US" sz="1400" dirty="0"/>
                <a:t> </a:t>
              </a:r>
              <a:r>
                <a:rPr lang="en-US" sz="1400" dirty="0" err="1"/>
                <a:t>hafif</a:t>
              </a:r>
              <a:r>
                <a:rPr lang="en-US" sz="1400" dirty="0"/>
                <a:t>  </a:t>
              </a:r>
              <a:r>
                <a:rPr lang="en-US" sz="1400" dirty="0" err="1"/>
                <a:t>bir</a:t>
              </a:r>
              <a:r>
                <a:rPr lang="en-US" sz="1400" dirty="0"/>
                <a:t> </a:t>
              </a:r>
              <a:r>
                <a:rPr lang="en-US" sz="1400" dirty="0" err="1"/>
                <a:t>programlama</a:t>
              </a:r>
              <a:r>
                <a:rPr lang="en-US" sz="1400" dirty="0"/>
                <a:t> </a:t>
              </a:r>
              <a:r>
                <a:rPr lang="en-US" sz="1400" dirty="0" err="1"/>
                <a:t>dilidir</a:t>
              </a:r>
              <a:r>
                <a:rPr lang="en-US" sz="1400" dirty="0"/>
                <a:t>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1458AA-5CAC-E024-C877-95D3E7A794CA}"/>
              </a:ext>
            </a:extLst>
          </p:cNvPr>
          <p:cNvGrpSpPr/>
          <p:nvPr/>
        </p:nvGrpSpPr>
        <p:grpSpPr>
          <a:xfrm>
            <a:off x="478265" y="2770682"/>
            <a:ext cx="11574429" cy="338554"/>
            <a:chOff x="498235" y="2442517"/>
            <a:chExt cx="11574429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31DDF2-93D0-A9A5-B9C3-D356DC3CF1CB}"/>
                </a:ext>
              </a:extLst>
            </p:cNvPr>
            <p:cNvSpPr txBox="1"/>
            <p:nvPr/>
          </p:nvSpPr>
          <p:spPr>
            <a:xfrm>
              <a:off x="498235" y="2442517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Tag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212190-7D28-E1E6-4178-F06B9362BD0F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HTML </a:t>
              </a:r>
              <a:r>
                <a:rPr lang="en-US" sz="1400" dirty="0" err="1"/>
                <a:t>komutlarına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15BA9-543D-0573-B870-98CA34CC2118}"/>
              </a:ext>
            </a:extLst>
          </p:cNvPr>
          <p:cNvGrpSpPr/>
          <p:nvPr/>
        </p:nvGrpSpPr>
        <p:grpSpPr>
          <a:xfrm>
            <a:off x="477154" y="3139308"/>
            <a:ext cx="11574429" cy="538608"/>
            <a:chOff x="498235" y="2442517"/>
            <a:chExt cx="11574429" cy="5386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C0EF37-8F7A-5426-B98E-748B18CBB841}"/>
                </a:ext>
              </a:extLst>
            </p:cNvPr>
            <p:cNvSpPr txBox="1"/>
            <p:nvPr/>
          </p:nvSpPr>
          <p:spPr>
            <a:xfrm>
              <a:off x="498235" y="2442517"/>
              <a:ext cx="62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SEO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37C48B-A240-FA84-FACB-29B811733D6E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Search Engine Optimization, </a:t>
              </a:r>
              <a:r>
                <a:rPr lang="en-US" sz="1400" dirty="0" err="1"/>
                <a:t>arama</a:t>
              </a:r>
              <a:r>
                <a:rPr lang="en-US" sz="1400" dirty="0"/>
                <a:t> </a:t>
              </a:r>
              <a:r>
                <a:rPr lang="en-US" sz="1400" dirty="0" err="1"/>
                <a:t>motorlarında</a:t>
              </a:r>
              <a:r>
                <a:rPr lang="en-US" sz="1400" dirty="0"/>
                <a:t> ilk </a:t>
              </a:r>
              <a:r>
                <a:rPr lang="en-US" sz="1400" dirty="0" err="1"/>
                <a:t>sıralarda</a:t>
              </a:r>
              <a:r>
                <a:rPr lang="en-US" sz="1400" dirty="0"/>
                <a:t> </a:t>
              </a:r>
              <a:r>
                <a:rPr lang="en-US" sz="1400" dirty="0" err="1"/>
                <a:t>çıkması</a:t>
              </a:r>
              <a:r>
                <a:rPr lang="en-US" sz="1400" dirty="0"/>
                <a:t> </a:t>
              </a:r>
              <a:r>
                <a:rPr lang="en-US" sz="1400" dirty="0" err="1"/>
                <a:t>için</a:t>
              </a:r>
              <a:r>
                <a:rPr lang="en-US" sz="1400" dirty="0"/>
                <a:t> web </a:t>
              </a:r>
              <a:r>
                <a:rPr lang="en-US" sz="1400" dirty="0" err="1"/>
                <a:t>sayfalarının</a:t>
              </a:r>
              <a:r>
                <a:rPr lang="en-US" sz="1400" dirty="0"/>
                <a:t> </a:t>
              </a:r>
              <a:r>
                <a:rPr lang="en-US" sz="1400" dirty="0" err="1"/>
                <a:t>kodlamalarının</a:t>
              </a:r>
              <a:r>
                <a:rPr lang="en-US" sz="1400" dirty="0"/>
                <a:t> </a:t>
              </a:r>
              <a:r>
                <a:rPr lang="en-US" sz="1400" dirty="0" err="1"/>
                <a:t>ve</a:t>
              </a:r>
              <a:r>
                <a:rPr lang="en-US" sz="1400" dirty="0"/>
                <a:t> </a:t>
              </a:r>
              <a:r>
                <a:rPr lang="en-US" sz="1400" dirty="0" err="1"/>
                <a:t>tasarımlarının</a:t>
              </a:r>
              <a:r>
                <a:rPr lang="en-US" sz="1400" dirty="0"/>
                <a:t> optimize </a:t>
              </a:r>
              <a:r>
                <a:rPr lang="en-US" sz="1400" dirty="0" err="1"/>
                <a:t>edilmesidir</a:t>
              </a:r>
              <a:r>
                <a:rPr lang="en-US" sz="1400" dirty="0"/>
                <a:t>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028337-07C8-BA86-6614-ED75C305D38E}"/>
              </a:ext>
            </a:extLst>
          </p:cNvPr>
          <p:cNvGrpSpPr/>
          <p:nvPr/>
        </p:nvGrpSpPr>
        <p:grpSpPr>
          <a:xfrm>
            <a:off x="476043" y="3707988"/>
            <a:ext cx="11574429" cy="338554"/>
            <a:chOff x="498235" y="2442517"/>
            <a:chExt cx="11574429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E9236-85D1-3D9E-9A38-55BCBCFC8A95}"/>
                </a:ext>
              </a:extLst>
            </p:cNvPr>
            <p:cNvSpPr txBox="1"/>
            <p:nvPr/>
          </p:nvSpPr>
          <p:spPr>
            <a:xfrm>
              <a:off x="498235" y="2442517"/>
              <a:ext cx="910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Parent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CEDBB-83CD-31E0-A824-6BC35E3143A1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Ebeveyn</a:t>
              </a:r>
              <a:r>
                <a:rPr lang="en-US" sz="1400" dirty="0"/>
                <a:t>, </a:t>
              </a:r>
              <a:r>
                <a:rPr lang="en-US" sz="1400" dirty="0" err="1"/>
                <a:t>bir</a:t>
              </a:r>
              <a:r>
                <a:rPr lang="en-US" sz="1400" dirty="0"/>
                <a:t> html </a:t>
              </a:r>
              <a:r>
                <a:rPr lang="en-US" sz="1400" dirty="0" err="1"/>
                <a:t>elementini</a:t>
              </a:r>
              <a:r>
                <a:rPr lang="en-US" sz="1400" dirty="0"/>
                <a:t> </a:t>
              </a:r>
              <a:r>
                <a:rPr lang="en-US" sz="1400" dirty="0" err="1"/>
                <a:t>kuşatan</a:t>
              </a:r>
              <a:r>
                <a:rPr lang="en-US" sz="1400" dirty="0"/>
                <a:t> (</a:t>
              </a:r>
              <a:r>
                <a:rPr lang="en-US" sz="1400" dirty="0" err="1"/>
                <a:t>içine</a:t>
              </a:r>
              <a:r>
                <a:rPr lang="en-US" sz="1400" dirty="0"/>
                <a:t> </a:t>
              </a:r>
              <a:r>
                <a:rPr lang="en-US" sz="1400" dirty="0" err="1"/>
                <a:t>alan</a:t>
              </a:r>
              <a:r>
                <a:rPr lang="en-US" sz="1400" dirty="0"/>
                <a:t>) </a:t>
              </a:r>
              <a:r>
                <a:rPr lang="en-US" sz="1400" dirty="0" err="1"/>
                <a:t>üst</a:t>
              </a:r>
              <a:r>
                <a:rPr lang="en-US" sz="1400" dirty="0"/>
                <a:t> </a:t>
              </a:r>
              <a:r>
                <a:rPr lang="en-US" sz="1400" dirty="0" err="1"/>
                <a:t>elemente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0B6F93-4006-BD88-25A2-B9AC20D5E096}"/>
              </a:ext>
            </a:extLst>
          </p:cNvPr>
          <p:cNvGrpSpPr/>
          <p:nvPr/>
        </p:nvGrpSpPr>
        <p:grpSpPr>
          <a:xfrm>
            <a:off x="474932" y="4076614"/>
            <a:ext cx="11574429" cy="338554"/>
            <a:chOff x="498235" y="2442517"/>
            <a:chExt cx="11574429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67E030-8CE5-C011-C291-F7A38409A99C}"/>
                </a:ext>
              </a:extLst>
            </p:cNvPr>
            <p:cNvSpPr txBox="1"/>
            <p:nvPr/>
          </p:nvSpPr>
          <p:spPr>
            <a:xfrm>
              <a:off x="498235" y="2442517"/>
              <a:ext cx="7441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Child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501D9-5854-5E49-CBD1-8E2454AB889D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Çocuk</a:t>
              </a:r>
              <a:r>
                <a:rPr lang="en-US" sz="1400" dirty="0"/>
                <a:t>, </a:t>
              </a:r>
              <a:r>
                <a:rPr lang="en-US" sz="1400" dirty="0" err="1"/>
                <a:t>bir</a:t>
              </a:r>
              <a:r>
                <a:rPr lang="en-US" sz="1400" dirty="0"/>
                <a:t> html </a:t>
              </a:r>
              <a:r>
                <a:rPr lang="en-US" sz="1400" dirty="0" err="1"/>
                <a:t>elementinin</a:t>
              </a:r>
              <a:r>
                <a:rPr lang="en-US" sz="1400" dirty="0"/>
                <a:t> </a:t>
              </a:r>
              <a:r>
                <a:rPr lang="en-US" sz="1400" dirty="0" err="1"/>
                <a:t>içindeki</a:t>
              </a:r>
              <a:r>
                <a:rPr lang="en-US" sz="1400" dirty="0"/>
                <a:t> her </a:t>
              </a:r>
              <a:r>
                <a:rPr lang="en-US" sz="1400" dirty="0" err="1"/>
                <a:t>bir</a:t>
              </a:r>
              <a:r>
                <a:rPr lang="en-US" sz="1400" dirty="0"/>
                <a:t> alt </a:t>
              </a:r>
              <a:r>
                <a:rPr lang="en-US" sz="1400" dirty="0" err="1"/>
                <a:t>elemente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r>
                <a:rPr lang="en-US" sz="1400" dirty="0"/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EEBD3C-9F15-7236-B496-2558D7CA1582}"/>
              </a:ext>
            </a:extLst>
          </p:cNvPr>
          <p:cNvGrpSpPr/>
          <p:nvPr/>
        </p:nvGrpSpPr>
        <p:grpSpPr>
          <a:xfrm>
            <a:off x="473821" y="4445240"/>
            <a:ext cx="11574429" cy="338554"/>
            <a:chOff x="498235" y="2442517"/>
            <a:chExt cx="11574429" cy="3385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5158B-00C6-FD73-8A2B-A15E6E82774E}"/>
                </a:ext>
              </a:extLst>
            </p:cNvPr>
            <p:cNvSpPr txBox="1"/>
            <p:nvPr/>
          </p:nvSpPr>
          <p:spPr>
            <a:xfrm>
              <a:off x="498235" y="2442517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Server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551969-1C9D-0D60-D41E-6D8E9911B99F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Bir </a:t>
              </a:r>
              <a:r>
                <a:rPr lang="en-US" sz="1400" dirty="0" err="1"/>
                <a:t>ağda</a:t>
              </a:r>
              <a:r>
                <a:rPr lang="en-US" sz="1400" dirty="0"/>
                <a:t> </a:t>
              </a:r>
              <a:r>
                <a:rPr lang="en-US" sz="1400" dirty="0" err="1"/>
                <a:t>hizmet</a:t>
              </a:r>
              <a:r>
                <a:rPr lang="en-US" sz="1400" dirty="0"/>
                <a:t> </a:t>
              </a:r>
              <a:r>
                <a:rPr lang="en-US" sz="1400" dirty="0" err="1"/>
                <a:t>veren</a:t>
              </a:r>
              <a:r>
                <a:rPr lang="en-US" sz="1400" dirty="0"/>
                <a:t> </a:t>
              </a:r>
              <a:r>
                <a:rPr lang="en-US" sz="1400" dirty="0" err="1"/>
                <a:t>cihazlara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endParaRPr lang="en-US" sz="1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8EA11-8D19-3674-139F-AA276721AC55}"/>
              </a:ext>
            </a:extLst>
          </p:cNvPr>
          <p:cNvGrpSpPr/>
          <p:nvPr/>
        </p:nvGrpSpPr>
        <p:grpSpPr>
          <a:xfrm>
            <a:off x="472710" y="4813866"/>
            <a:ext cx="11574429" cy="338554"/>
            <a:chOff x="498235" y="2442517"/>
            <a:chExt cx="11574429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C84956-53C0-B6A5-95B0-8098EF148A63}"/>
                </a:ext>
              </a:extLst>
            </p:cNvPr>
            <p:cNvSpPr txBox="1"/>
            <p:nvPr/>
          </p:nvSpPr>
          <p:spPr>
            <a:xfrm>
              <a:off x="498235" y="2442517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Client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6F6E29-1244-EB7E-15C0-AF9A6F10C4C8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Bir </a:t>
              </a:r>
              <a:r>
                <a:rPr lang="en-US" sz="1400" dirty="0" err="1"/>
                <a:t>ağda</a:t>
              </a:r>
              <a:r>
                <a:rPr lang="en-US" sz="1400" dirty="0"/>
                <a:t> </a:t>
              </a:r>
              <a:r>
                <a:rPr lang="en-US" sz="1400" dirty="0" err="1"/>
                <a:t>hizmet</a:t>
              </a:r>
              <a:r>
                <a:rPr lang="en-US" sz="1400" dirty="0"/>
                <a:t> </a:t>
              </a:r>
              <a:r>
                <a:rPr lang="en-US" sz="1400" dirty="0" err="1"/>
                <a:t>alan</a:t>
              </a:r>
              <a:r>
                <a:rPr lang="en-US" sz="1400" dirty="0"/>
                <a:t> </a:t>
              </a:r>
              <a:r>
                <a:rPr lang="en-US" sz="1400" dirty="0" err="1"/>
                <a:t>cihazlara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69F2AB-ED5F-44FF-F018-3D75DA5F32DF}"/>
              </a:ext>
            </a:extLst>
          </p:cNvPr>
          <p:cNvGrpSpPr/>
          <p:nvPr/>
        </p:nvGrpSpPr>
        <p:grpSpPr>
          <a:xfrm>
            <a:off x="471599" y="5182492"/>
            <a:ext cx="11574429" cy="338554"/>
            <a:chOff x="498235" y="2442517"/>
            <a:chExt cx="11574429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5D26F3-9DCA-146F-F0FE-6F216C5F6629}"/>
                </a:ext>
              </a:extLst>
            </p:cNvPr>
            <p:cNvSpPr txBox="1"/>
            <p:nvPr/>
          </p:nvSpPr>
          <p:spPr>
            <a:xfrm>
              <a:off x="498235" y="2442517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ISP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88300A-ABF7-CFCF-042D-E58AB0A281CF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Internet Service Provider, Internet </a:t>
              </a:r>
              <a:r>
                <a:rPr lang="en-US" sz="1400" dirty="0" err="1"/>
                <a:t>servis</a:t>
              </a:r>
              <a:r>
                <a:rPr lang="en-US" sz="1400" dirty="0"/>
                <a:t> </a:t>
              </a:r>
              <a:r>
                <a:rPr lang="en-US" sz="1400" dirty="0" err="1"/>
                <a:t>sağlayıcısı</a:t>
              </a:r>
              <a:r>
                <a:rPr lang="en-US" sz="1400" dirty="0"/>
                <a:t>, </a:t>
              </a:r>
              <a:r>
                <a:rPr lang="en-US" sz="1400" dirty="0" err="1"/>
                <a:t>abonelerine</a:t>
              </a:r>
              <a:r>
                <a:rPr lang="en-US" sz="1400" dirty="0"/>
                <a:t> internet </a:t>
              </a:r>
              <a:r>
                <a:rPr lang="en-US" sz="1400" dirty="0" err="1"/>
                <a:t>hizmeti</a:t>
              </a:r>
              <a:r>
                <a:rPr lang="en-US" sz="1400" dirty="0"/>
                <a:t> </a:t>
              </a:r>
              <a:r>
                <a:rPr lang="en-US" sz="1400" dirty="0" err="1"/>
                <a:t>veren</a:t>
              </a:r>
              <a:r>
                <a:rPr lang="en-US" sz="1400" dirty="0"/>
                <a:t> </a:t>
              </a:r>
              <a:r>
                <a:rPr lang="en-US" sz="1400" dirty="0" err="1"/>
                <a:t>firmalara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endParaRPr lang="en-US" sz="14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393D59-6FB0-B98E-443A-4C5B0CDA1844}"/>
              </a:ext>
            </a:extLst>
          </p:cNvPr>
          <p:cNvGrpSpPr/>
          <p:nvPr/>
        </p:nvGrpSpPr>
        <p:grpSpPr>
          <a:xfrm>
            <a:off x="470488" y="5551118"/>
            <a:ext cx="11574429" cy="338554"/>
            <a:chOff x="498235" y="2442517"/>
            <a:chExt cx="11574429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AD2B7E-1FF7-E2D9-66EB-0371B9D6AAB3}"/>
                </a:ext>
              </a:extLst>
            </p:cNvPr>
            <p:cNvSpPr txBox="1"/>
            <p:nvPr/>
          </p:nvSpPr>
          <p:spPr>
            <a:xfrm>
              <a:off x="498235" y="244251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Semantic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7C2A5A-17A6-3F26-AF04-6284C079136D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Arama</a:t>
              </a:r>
              <a:r>
                <a:rPr lang="en-US" sz="1400" dirty="0"/>
                <a:t> </a:t>
              </a:r>
              <a:r>
                <a:rPr lang="en-US" sz="1400" dirty="0" err="1"/>
                <a:t>motorları</a:t>
              </a:r>
              <a:r>
                <a:rPr lang="en-US" sz="1400" dirty="0"/>
                <a:t> </a:t>
              </a:r>
              <a:r>
                <a:rPr lang="en-US" sz="1400" dirty="0" err="1"/>
                <a:t>için</a:t>
              </a:r>
              <a:r>
                <a:rPr lang="en-US" sz="1400" dirty="0"/>
                <a:t> belli </a:t>
              </a:r>
              <a:r>
                <a:rPr lang="en-US" sz="1400" dirty="0" err="1"/>
                <a:t>bir</a:t>
              </a:r>
              <a:r>
                <a:rPr lang="en-US" sz="1400" dirty="0"/>
                <a:t> </a:t>
              </a:r>
              <a:r>
                <a:rPr lang="en-US" sz="1400" dirty="0" err="1"/>
                <a:t>anlamı</a:t>
              </a:r>
              <a:r>
                <a:rPr lang="en-US" sz="1400" dirty="0"/>
                <a:t> </a:t>
              </a:r>
              <a:r>
                <a:rPr lang="en-US" sz="1400" dirty="0" err="1"/>
                <a:t>olan</a:t>
              </a:r>
              <a:r>
                <a:rPr lang="en-US" sz="1400" dirty="0"/>
                <a:t> </a:t>
              </a:r>
              <a:r>
                <a:rPr lang="en-US" sz="1400" dirty="0" err="1"/>
                <a:t>taglara</a:t>
              </a:r>
              <a:r>
                <a:rPr lang="en-US" sz="1400" dirty="0"/>
                <a:t> </a:t>
              </a:r>
              <a:r>
                <a:rPr lang="en-US" sz="1400" dirty="0" err="1"/>
                <a:t>denir</a:t>
              </a:r>
              <a:r>
                <a:rPr lang="en-US" sz="1400" dirty="0"/>
                <a:t>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509ED-6A9D-A810-2689-6DB8DA77A251}"/>
              </a:ext>
            </a:extLst>
          </p:cNvPr>
          <p:cNvGrpSpPr/>
          <p:nvPr/>
        </p:nvGrpSpPr>
        <p:grpSpPr>
          <a:xfrm>
            <a:off x="469377" y="5919744"/>
            <a:ext cx="11574429" cy="338554"/>
            <a:chOff x="498235" y="2442517"/>
            <a:chExt cx="11574429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80F931-1FA9-C576-BADA-055ECF14AC76}"/>
                </a:ext>
              </a:extLst>
            </p:cNvPr>
            <p:cNvSpPr txBox="1"/>
            <p:nvPr/>
          </p:nvSpPr>
          <p:spPr>
            <a:xfrm>
              <a:off x="498235" y="2442517"/>
              <a:ext cx="1173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Attribute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A89B02-F60B-3F52-B256-F61A17B0A8F2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>
                  <a:latin typeface="Montserrat" panose="00000500000000000000" pitchFamily="2" charset="-94"/>
                </a:rPr>
                <a:t>Html tagının içine yazılan ve html  tagına ek özellikler katan ifadelere denir</a:t>
              </a:r>
              <a:endParaRPr lang="en-US" sz="14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AAFED2-EA57-54D7-7C88-62019073B597}"/>
              </a:ext>
            </a:extLst>
          </p:cNvPr>
          <p:cNvGrpSpPr/>
          <p:nvPr/>
        </p:nvGrpSpPr>
        <p:grpSpPr>
          <a:xfrm>
            <a:off x="468266" y="6288372"/>
            <a:ext cx="11574429" cy="338554"/>
            <a:chOff x="498235" y="2442517"/>
            <a:chExt cx="11574429" cy="3385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CFBA6-3C7F-9997-3955-85E51C963F76}"/>
                </a:ext>
              </a:extLst>
            </p:cNvPr>
            <p:cNvSpPr txBox="1"/>
            <p:nvPr/>
          </p:nvSpPr>
          <p:spPr>
            <a:xfrm>
              <a:off x="498235" y="2442517"/>
              <a:ext cx="1175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Endpoint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97AE3B-7291-47BD-3570-4A1318D804D3}"/>
                </a:ext>
              </a:extLst>
            </p:cNvPr>
            <p:cNvSpPr txBox="1"/>
            <p:nvPr/>
          </p:nvSpPr>
          <p:spPr>
            <a:xfrm>
              <a:off x="1883532" y="2457905"/>
              <a:ext cx="10189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tserrat" panose="00000500000000000000" pitchFamily="2" charset="-94"/>
                </a:rPr>
                <a:t>Backend </a:t>
              </a:r>
              <a:r>
                <a:rPr lang="en-US" sz="1400" dirty="0" err="1">
                  <a:latin typeface="Montserrat" panose="00000500000000000000" pitchFamily="2" charset="-94"/>
                </a:rPr>
                <a:t>tarafında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çalışan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uygulamanın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dışarı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açılan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uç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noktalarına</a:t>
              </a:r>
              <a:r>
                <a:rPr lang="en-US" sz="1400" dirty="0">
                  <a:latin typeface="Montserrat" panose="00000500000000000000" pitchFamily="2" charset="-94"/>
                </a:rPr>
                <a:t> </a:t>
              </a:r>
              <a:r>
                <a:rPr lang="en-US" sz="1400" dirty="0" err="1">
                  <a:latin typeface="Montserrat" panose="00000500000000000000" pitchFamily="2" charset="-94"/>
                </a:rPr>
                <a:t>denir</a:t>
              </a:r>
              <a:r>
                <a:rPr lang="en-US" sz="1400" dirty="0">
                  <a:latin typeface="Montserrat" panose="00000500000000000000" pitchFamily="2" charset="-94"/>
                </a:rPr>
                <a:t>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961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651558-310F-4ABD-96E9-D83D894BCB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544889"/>
            <a:ext cx="5181600" cy="17682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AA9D2-DA30-4579-8F2A-B70C5F09E39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Kahoot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21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 title="Breaktime">
                <a:extLst>
                  <a:ext uri="{FF2B5EF4-FFF2-40B4-BE49-F238E27FC236}">
                    <a16:creationId xmlns:a16="http://schemas.microsoft.com/office/drawing/2014/main" id="{E7D02B76-92E0-4A12-94A9-E0805F4DA53C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974228484"/>
                  </p:ext>
                </p:extLst>
              </p:nvPr>
            </p:nvGraphicFramePr>
            <p:xfrm>
              <a:off x="0" y="0"/>
              <a:ext cx="123967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ontent Placeholder 4" title="Breaktime">
                <a:extLst>
                  <a:ext uri="{FF2B5EF4-FFF2-40B4-BE49-F238E27FC236}">
                    <a16:creationId xmlns:a16="http://schemas.microsoft.com/office/drawing/2014/main" id="{E7D02B76-92E0-4A12-94A9-E0805F4DA5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3967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92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A12B538-8C95-4B77-8CD4-6EE20D3136C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Html sayfası oluşturmak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046818" y="1754445"/>
            <a:ext cx="6098359" cy="520393"/>
          </a:xfrm>
          <a:effectLst/>
        </p:spPr>
        <p:txBody>
          <a:bodyPr anchor="t"/>
          <a:lstStyle/>
          <a:p>
            <a:pPr marL="0" indent="0" algn="ctr">
              <a:buNone/>
            </a:pPr>
            <a:r>
              <a:rPr lang="tr-TR" b="1" dirty="0"/>
              <a:t>Bir web sayfasının en temel kod şablonu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8597" y="2164704"/>
            <a:ext cx="6098360" cy="2604968"/>
          </a:xfrm>
          <a:prstGeom prst="roundRect">
            <a:avLst/>
          </a:prstGeom>
          <a:ln w="25400">
            <a:solidFill>
              <a:schemeClr val="bg2">
                <a:lumMod val="20000"/>
                <a:lumOff val="80000"/>
              </a:schemeClr>
            </a:solidFill>
            <a:prstDash val="sysDot"/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1400"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6858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600">
                <a:latin typeface="Montserrat" panose="00000500000000000000" pitchFamily="2" charset="-94"/>
              </a:defRPr>
            </a:lvl2pPr>
            <a:lvl3pPr marL="685800" lvl="2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1400"/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200">
                <a:latin typeface="Montserrat" panose="00000500000000000000" pitchFamily="2" charset="-94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3"/>
              </a:buBlip>
              <a:defRPr sz="1200">
                <a:latin typeface="Montserrat" panose="00000500000000000000" pitchFamily="2" charset="-94"/>
              </a:defRPr>
            </a:lvl5pPr>
            <a:lvl6pPr marL="2400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6pPr>
            <a:lvl7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7pPr>
            <a:lvl8pPr marL="3200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8pPr>
            <a:lvl9pPr marL="3600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&lt;html&gt;</a:t>
            </a:r>
          </a:p>
          <a:p>
            <a:pPr>
              <a:spcAft>
                <a:spcPts val="600"/>
              </a:spcAft>
            </a:pPr>
            <a:r>
              <a:rPr lang="tr-TR" dirty="0"/>
              <a:t>	&lt;head&gt;</a:t>
            </a:r>
          </a:p>
          <a:p>
            <a:pPr>
              <a:spcAft>
                <a:spcPts val="600"/>
              </a:spcAft>
            </a:pPr>
            <a:r>
              <a:rPr lang="tr-TR" dirty="0"/>
              <a:t>		&lt;title&gt;İlk sayfam&lt;/title&gt;</a:t>
            </a:r>
          </a:p>
          <a:p>
            <a:pPr>
              <a:spcAft>
                <a:spcPts val="600"/>
              </a:spcAft>
            </a:pPr>
            <a:r>
              <a:rPr lang="tr-TR" dirty="0"/>
              <a:t>	&lt;/head&gt;</a:t>
            </a:r>
          </a:p>
          <a:p>
            <a:pPr>
              <a:spcAft>
                <a:spcPts val="600"/>
              </a:spcAft>
            </a:pPr>
            <a:r>
              <a:rPr lang="tr-TR" dirty="0"/>
              <a:t>	&lt;body&gt;</a:t>
            </a:r>
          </a:p>
          <a:p>
            <a:pPr>
              <a:spcAft>
                <a:spcPts val="600"/>
              </a:spcAft>
            </a:pPr>
            <a:r>
              <a:rPr lang="tr-TR" dirty="0"/>
              <a:t>		Merhaba. Bu benim ilk web sayfam</a:t>
            </a:r>
          </a:p>
          <a:p>
            <a:pPr>
              <a:spcAft>
                <a:spcPts val="600"/>
              </a:spcAft>
            </a:pPr>
            <a:r>
              <a:rPr lang="tr-TR" dirty="0"/>
              <a:t>	&lt;/body&gt;</a:t>
            </a:r>
          </a:p>
          <a:p>
            <a:pPr>
              <a:spcAft>
                <a:spcPts val="600"/>
              </a:spcAft>
            </a:pPr>
            <a:r>
              <a:rPr lang="tr-TR" dirty="0"/>
              <a:t>&lt;/html&gt;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65EAF-3267-4D11-BC02-44F93631AAC5}"/>
              </a:ext>
            </a:extLst>
          </p:cNvPr>
          <p:cNvGrpSpPr/>
          <p:nvPr/>
        </p:nvGrpSpPr>
        <p:grpSpPr>
          <a:xfrm>
            <a:off x="3985351" y="2864152"/>
            <a:ext cx="7187966" cy="369332"/>
            <a:chOff x="3985350" y="2826046"/>
            <a:chExt cx="7187966" cy="3693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6C9E752-87F6-4B1F-9439-E78E33394D1F}"/>
                </a:ext>
              </a:extLst>
            </p:cNvPr>
            <p:cNvSpPr/>
            <p:nvPr/>
          </p:nvSpPr>
          <p:spPr>
            <a:xfrm>
              <a:off x="3985350" y="2858312"/>
              <a:ext cx="3548743" cy="261257"/>
            </a:xfrm>
            <a:prstGeom prst="rect">
              <a:avLst/>
            </a:prstGeom>
            <a:noFill/>
            <a:ln w="28575">
              <a:solidFill>
                <a:srgbClr val="00A81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C50378D-3C62-4940-8EDD-ACD395492EB9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534093" y="2988941"/>
              <a:ext cx="2547257" cy="21771"/>
            </a:xfrm>
            <a:prstGeom prst="straightConnector1">
              <a:avLst/>
            </a:prstGeom>
            <a:ln w="28575">
              <a:solidFill>
                <a:srgbClr val="00A818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4D5C2-04A0-4A4D-8AD7-64A0B714AC16}"/>
                </a:ext>
              </a:extLst>
            </p:cNvPr>
            <p:cNvSpPr txBox="1"/>
            <p:nvPr/>
          </p:nvSpPr>
          <p:spPr>
            <a:xfrm>
              <a:off x="10081350" y="2826046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Element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807C9-E660-4202-9A70-0C7DA409C039}"/>
              </a:ext>
            </a:extLst>
          </p:cNvPr>
          <p:cNvGrpSpPr/>
          <p:nvPr/>
        </p:nvGrpSpPr>
        <p:grpSpPr>
          <a:xfrm>
            <a:off x="1756549" y="2282820"/>
            <a:ext cx="2228802" cy="369332"/>
            <a:chOff x="1756549" y="2282820"/>
            <a:chExt cx="2228802" cy="3693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BBA275-810F-499D-87C2-2552C06803FC}"/>
                </a:ext>
              </a:extLst>
            </p:cNvPr>
            <p:cNvSpPr/>
            <p:nvPr/>
          </p:nvSpPr>
          <p:spPr>
            <a:xfrm>
              <a:off x="3095625" y="2336858"/>
              <a:ext cx="889726" cy="261257"/>
            </a:xfrm>
            <a:prstGeom prst="rect">
              <a:avLst/>
            </a:prstGeom>
            <a:noFill/>
            <a:ln w="28575">
              <a:solidFill>
                <a:srgbClr val="00A81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B249DC-8909-4B48-BFC3-BB3CDE4A98D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2416629" y="2467486"/>
              <a:ext cx="678996" cy="1"/>
            </a:xfrm>
            <a:prstGeom prst="straightConnector1">
              <a:avLst/>
            </a:prstGeom>
            <a:ln w="28575">
              <a:solidFill>
                <a:srgbClr val="00A818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43772-C153-4E9C-9C90-EB67C84BA32D}"/>
                </a:ext>
              </a:extLst>
            </p:cNvPr>
            <p:cNvSpPr txBox="1"/>
            <p:nvPr/>
          </p:nvSpPr>
          <p:spPr>
            <a:xfrm>
              <a:off x="1756549" y="228282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Tag</a:t>
              </a:r>
              <a:endParaRPr lang="tr-TR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707630-D8B0-4C84-AADE-3B8DB418A403}"/>
              </a:ext>
            </a:extLst>
          </p:cNvPr>
          <p:cNvSpPr txBox="1"/>
          <p:nvPr/>
        </p:nvSpPr>
        <p:spPr>
          <a:xfrm>
            <a:off x="10031097" y="3054561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Parent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Child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9DB48F-5B8D-4973-8CDE-076195E2697C}"/>
              </a:ext>
            </a:extLst>
          </p:cNvPr>
          <p:cNvGrpSpPr/>
          <p:nvPr/>
        </p:nvGrpSpPr>
        <p:grpSpPr>
          <a:xfrm>
            <a:off x="10146526" y="5100920"/>
            <a:ext cx="1654629" cy="1370139"/>
            <a:chOff x="810743" y="3905049"/>
            <a:chExt cx="1654629" cy="137013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EAC79C23-96BC-484D-B3DD-68ABF0146B49}"/>
                </a:ext>
              </a:extLst>
            </p:cNvPr>
            <p:cNvSpPr/>
            <p:nvPr/>
          </p:nvSpPr>
          <p:spPr>
            <a:xfrm rot="8100000">
              <a:off x="1158561" y="3905049"/>
              <a:ext cx="958994" cy="958994"/>
            </a:xfrm>
            <a:prstGeom prst="teardrop">
              <a:avLst/>
            </a:prstGeom>
            <a:noFill/>
            <a:ln>
              <a:solidFill>
                <a:srgbClr val="00A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22" name="Graphic 21" descr="Meeting">
              <a:extLst>
                <a:ext uri="{FF2B5EF4-FFF2-40B4-BE49-F238E27FC236}">
                  <a16:creationId xmlns:a16="http://schemas.microsoft.com/office/drawing/2014/main" id="{DA84109B-672B-4CC5-94E6-53CB06D91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8204" y="4044692"/>
              <a:ext cx="679708" cy="679708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D3CF84E-C0D9-4170-974F-C035F28C9922}"/>
                </a:ext>
              </a:extLst>
            </p:cNvPr>
            <p:cNvSpPr/>
            <p:nvPr/>
          </p:nvSpPr>
          <p:spPr>
            <a:xfrm>
              <a:off x="810743" y="4839772"/>
              <a:ext cx="1654629" cy="435416"/>
            </a:xfrm>
            <a:prstGeom prst="roundRect">
              <a:avLst/>
            </a:prstGeom>
            <a:solidFill>
              <a:srgbClr val="00A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b="1" dirty="0"/>
                <a:t>INTERVIEW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9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3F3F3F"/>
      </a:accent1>
      <a:accent2>
        <a:srgbClr val="00E700"/>
      </a:accent2>
      <a:accent3>
        <a:srgbClr val="00E700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2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1C1C1F-7BF2-479E-8FB5-8EC9800FF15F}" vid="{B6D48987-726F-4EBC-A8AB-47012741FA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90573C8-76A5-4985-9623-1DBED895EA37}">
  <we:reference id="wa104379997" version="2.0.0.0" store="tr-T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F54FEC1-A17D-4F3D-A192-6788E89899D7}">
  <we:reference id="wa200003706" version="1.1.0.0" store="en-US" storeType="OMEX"/>
  <we:alternateReferences>
    <we:reference id="wa200003706" version="1.1.0.0" store="WA20000370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AB1D0D-2E11-4E61-9E45-290F6B9CC2B9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  <we:property name="type" value="&quot;Tea brea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14720</TotalTime>
  <Words>5972</Words>
  <Application>Microsoft Office PowerPoint</Application>
  <PresentationFormat>Geniş ekran</PresentationFormat>
  <Paragraphs>1164</Paragraphs>
  <Slides>89</Slides>
  <Notes>43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89</vt:i4>
      </vt:variant>
    </vt:vector>
  </HeadingPairs>
  <TitlesOfParts>
    <vt:vector size="102" baseType="lpstr">
      <vt:lpstr>-apple-system</vt:lpstr>
      <vt:lpstr>Arial</vt:lpstr>
      <vt:lpstr>Arial Black</vt:lpstr>
      <vt:lpstr>Calibri</vt:lpstr>
      <vt:lpstr>Consolas</vt:lpstr>
      <vt:lpstr>Inter</vt:lpstr>
      <vt:lpstr>inherit</vt:lpstr>
      <vt:lpstr>Montserrat</vt:lpstr>
      <vt:lpstr>Montserrat Black</vt:lpstr>
      <vt:lpstr>urw-din</vt:lpstr>
      <vt:lpstr>Wingdings</vt:lpstr>
      <vt:lpstr>Wingdings 2</vt:lpstr>
      <vt:lpstr>Quotable</vt:lpstr>
      <vt:lpstr>PowerPoint Sunusu</vt:lpstr>
      <vt:lpstr>HTML</vt:lpstr>
      <vt:lpstr>HTML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&amp; SEO</dc:title>
  <dc:creator>yusuf</dc:creator>
  <cp:lastModifiedBy>Coder K</cp:lastModifiedBy>
  <cp:revision>702</cp:revision>
  <cp:lastPrinted>2023-03-14T08:06:36Z</cp:lastPrinted>
  <dcterms:created xsi:type="dcterms:W3CDTF">2021-02-20T13:06:31Z</dcterms:created>
  <dcterms:modified xsi:type="dcterms:W3CDTF">2023-07-12T20:39:20Z</dcterms:modified>
</cp:coreProperties>
</file>